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5" r:id="rId2"/>
    <p:sldId id="257" r:id="rId3"/>
    <p:sldId id="287" r:id="rId4"/>
    <p:sldId id="271" r:id="rId5"/>
    <p:sldId id="286" r:id="rId6"/>
    <p:sldId id="263" r:id="rId7"/>
    <p:sldId id="283" r:id="rId8"/>
    <p:sldId id="282" r:id="rId9"/>
    <p:sldId id="272" r:id="rId10"/>
    <p:sldId id="273" r:id="rId11"/>
    <p:sldId id="274" r:id="rId12"/>
    <p:sldId id="275" r:id="rId13"/>
    <p:sldId id="288" r:id="rId14"/>
    <p:sldId id="262" r:id="rId15"/>
    <p:sldId id="269" r:id="rId16"/>
    <p:sldId id="289" r:id="rId17"/>
    <p:sldId id="278" r:id="rId18"/>
    <p:sldId id="281" r:id="rId19"/>
    <p:sldId id="276" r:id="rId20"/>
    <p:sldId id="280" r:id="rId21"/>
    <p:sldId id="258" r:id="rId22"/>
  </p:sldIdLst>
  <p:sldSz cx="12192000" cy="6858000"/>
  <p:notesSz cx="7010400" cy="92964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24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69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14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159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821" userDrawn="1">
          <p15:clr>
            <a:srgbClr val="A4A3A4"/>
          </p15:clr>
        </p15:guide>
        <p15:guide id="3" pos="527" userDrawn="1">
          <p15:clr>
            <a:srgbClr val="A4A3A4"/>
          </p15:clr>
        </p15:guide>
        <p15:guide id="4" pos="5665" userDrawn="1">
          <p15:clr>
            <a:srgbClr val="A4A3A4"/>
          </p15:clr>
        </p15:guide>
        <p15:guide id="5" pos="17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861"/>
    <a:srgbClr val="B4AB9F"/>
    <a:srgbClr val="8D7455"/>
    <a:srgbClr val="FFFFFF"/>
    <a:srgbClr val="817B75"/>
    <a:srgbClr val="5EA319"/>
    <a:srgbClr val="C4D121"/>
    <a:srgbClr val="F48710"/>
    <a:srgbClr val="E83434"/>
    <a:srgbClr val="C2C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7" autoAdjust="0"/>
    <p:restoredTop sz="81790" autoAdjust="0"/>
  </p:normalViewPr>
  <p:slideViewPr>
    <p:cSldViewPr snapToGrid="0">
      <p:cViewPr varScale="1">
        <p:scale>
          <a:sx n="90" d="100"/>
          <a:sy n="90" d="100"/>
        </p:scale>
        <p:origin x="1200" y="200"/>
      </p:cViewPr>
      <p:guideLst>
        <p:guide orient="horz" pos="2160"/>
        <p:guide orient="horz" pos="2821"/>
        <p:guide pos="527"/>
        <p:guide pos="5665"/>
        <p:guide pos="17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176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E2412EC-5B1C-4726-81C3-5897D798C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65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3492A87-0ADA-421C-9D75-535264E53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09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2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Please include an image that is representative of the candidate’s research on this slide and provide a couple of sentences explaining the image’s </a:t>
            </a:r>
            <a:r>
              <a:rPr lang="en-US" sz="1000"/>
              <a:t>significance here</a:t>
            </a:r>
            <a:r>
              <a:rPr lang="en-US" sz="1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96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</a:t>
            </a:r>
            <a:r>
              <a:rPr lang="en-US" baseline="0" dirty="0"/>
              <a:t> include both the year the appointment starts and ends. </a:t>
            </a:r>
            <a:r>
              <a:rPr lang="en-US" dirty="0"/>
              <a:t>Current mentees should be listed first, reverse</a:t>
            </a:r>
            <a:r>
              <a:rPr lang="en-US" baseline="0" dirty="0"/>
              <a:t> chronological order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8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</a:t>
            </a:r>
            <a:r>
              <a:rPr lang="en-US" baseline="0" dirty="0"/>
              <a:t> include both the year the appointment starts and ends. </a:t>
            </a:r>
            <a:r>
              <a:rPr lang="en-US" dirty="0"/>
              <a:t>Current mentees should be listed first, reverse</a:t>
            </a:r>
            <a:r>
              <a:rPr lang="en-US" baseline="0" dirty="0"/>
              <a:t> chronological order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27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00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Full professors: Highlight 3 most important service contributions in reverse chronological order.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/>
              <a:t>Content Guidelines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u="sng" dirty="0"/>
              <a:t>Full professors: Highlight 3 most important service contributions.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DO INCLUDE:</a:t>
            </a:r>
          </a:p>
          <a:p>
            <a:pPr marL="285750" indent="-285750">
              <a:spcBef>
                <a:spcPts val="0"/>
              </a:spcBef>
            </a:pPr>
            <a:r>
              <a:rPr lang="en-US" sz="1400" dirty="0"/>
              <a:t>Faculty involvement in teaching GIRs</a:t>
            </a:r>
          </a:p>
          <a:p>
            <a:pPr marL="285750" indent="-285750">
              <a:spcBef>
                <a:spcPts val="0"/>
              </a:spcBef>
            </a:pPr>
            <a:r>
              <a:rPr lang="en-US" sz="1400" dirty="0"/>
              <a:t>Faculty involvement in freshman advising/mentoring and freshman seminars</a:t>
            </a:r>
          </a:p>
          <a:p>
            <a:pPr marL="285750" indent="-285750">
              <a:spcBef>
                <a:spcPts val="0"/>
              </a:spcBef>
            </a:pPr>
            <a:r>
              <a:rPr lang="en-US" sz="1400" dirty="0"/>
              <a:t>Faculty involvement in committees (CUP, </a:t>
            </a:r>
            <a:r>
              <a:rPr lang="en-US" sz="1400" dirty="0" err="1"/>
              <a:t>CoD</a:t>
            </a:r>
            <a:r>
              <a:rPr lang="en-US" sz="1400" dirty="0"/>
              <a:t>, etc.)</a:t>
            </a:r>
          </a:p>
          <a:p>
            <a:pPr marL="285750" indent="-285750">
              <a:spcBef>
                <a:spcPts val="0"/>
              </a:spcBef>
            </a:pPr>
            <a:r>
              <a:rPr lang="en-US" sz="1400" dirty="0"/>
              <a:t>Housemasters, House Fellows</a:t>
            </a:r>
          </a:p>
          <a:p>
            <a:pPr marL="285750" indent="-285750">
              <a:spcBef>
                <a:spcPts val="0"/>
              </a:spcBef>
            </a:pPr>
            <a:r>
              <a:rPr lang="en-US" sz="1400" dirty="0"/>
              <a:t>Special programs in teaching/leadership (ESG, IAP events, etc.)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DO NOT INCLUDE:</a:t>
            </a:r>
          </a:p>
          <a:p>
            <a:pPr marL="285750" indent="-285750">
              <a:spcBef>
                <a:spcPts val="0"/>
              </a:spcBef>
            </a:pPr>
            <a:r>
              <a:rPr lang="en-US" sz="1400" dirty="0"/>
              <a:t>Faculty involvement in reading admissions folders</a:t>
            </a:r>
          </a:p>
          <a:p>
            <a:pPr marL="285750" indent="-285750">
              <a:spcBef>
                <a:spcPts val="0"/>
              </a:spcBef>
            </a:pPr>
            <a:r>
              <a:rPr lang="en-US" sz="1400" dirty="0"/>
              <a:t>Faculty involvement in orientation (freshman picnic, FPOP)</a:t>
            </a:r>
          </a:p>
          <a:p>
            <a:pPr marL="285750" indent="-285750">
              <a:spcBef>
                <a:spcPts val="0"/>
              </a:spcBef>
            </a:pPr>
            <a:r>
              <a:rPr lang="en-US" sz="1400" dirty="0"/>
              <a:t>Faculty involvement in commencement</a:t>
            </a:r>
          </a:p>
          <a:p>
            <a:pPr marL="285750" indent="-285750">
              <a:spcBef>
                <a:spcPts val="0"/>
              </a:spcBef>
            </a:pPr>
            <a:r>
              <a:rPr lang="en-US" sz="1400" dirty="0"/>
              <a:t>UROP supervision (this goes in Mentoring) and IAP activities</a:t>
            </a:r>
            <a:endParaRPr lang="en-US" sz="2000" dirty="0"/>
          </a:p>
          <a:p>
            <a:pPr lvl="1"/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21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Reverse </a:t>
            </a:r>
            <a:r>
              <a:rPr lang="en-US" sz="1000" baseline="0" dirty="0"/>
              <a:t>chronological order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21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For AWIT cases only!!!</a:t>
            </a:r>
          </a:p>
          <a:p>
            <a:r>
              <a:rPr lang="en-US" b="0" dirty="0"/>
              <a:t>Please list all external letter writers for previous AWOT review, along with all external letter writers for the current AWIT case.</a:t>
            </a:r>
          </a:p>
          <a:p>
            <a:endParaRPr lang="en-US" b="0" dirty="0"/>
          </a:p>
          <a:p>
            <a:r>
              <a:rPr lang="en-US" b="0" dirty="0"/>
              <a:t>Discuss any external reviewers solicited for feedback during AWOT review, who were not contacted for AWIT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04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 highlights in green.</a:t>
            </a:r>
          </a:p>
          <a:p>
            <a:r>
              <a:rPr lang="en-US" dirty="0"/>
              <a:t>Negative comments in 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04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0" dirty="0"/>
              <a:t> total sought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4DB9-E821-42DB-8C41-260C8B75B85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83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For AWOT cases only!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Bulleted list of feedback related to research, teaching, and service (not word crafted).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0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44DB9-E821-42DB-8C41-260C8B75B85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6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35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1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8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0521" indent="-330521">
              <a:buFont typeface="Arial"/>
              <a:buChar char="•"/>
            </a:pPr>
            <a:endParaRPr lang="en-US" sz="1000" dirty="0"/>
          </a:p>
          <a:p>
            <a:r>
              <a:rPr lang="en-US" altLang="en-US" sz="1000" dirty="0">
                <a:cs typeface="Arial" panose="020B0604020202020204" pitchFamily="34" charset="0"/>
              </a:rPr>
              <a:t>List Honors in reverse chronological order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5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Outside senior hires : teaching information &amp; narrative on teaching - references.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8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</a:t>
            </a:r>
            <a:r>
              <a:rPr lang="en-US" baseline="0" dirty="0"/>
              <a:t> course, r</a:t>
            </a:r>
            <a:r>
              <a:rPr lang="en-US" dirty="0"/>
              <a:t>everse</a:t>
            </a:r>
            <a:r>
              <a:rPr lang="en-US" baseline="0" dirty="0"/>
              <a:t> chronological, without leaves of any type. </a:t>
            </a:r>
            <a:br>
              <a:rPr lang="en-US" baseline="0" dirty="0"/>
            </a:br>
            <a:r>
              <a:rPr lang="en-US" sz="1800" b="0" i="0" u="none" strike="noStrike" baseline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Please note the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example of how unrated courses during covid should be noted.</a:t>
            </a:r>
            <a:endParaRPr lang="en-US" baseline="0" dirty="0"/>
          </a:p>
          <a:p>
            <a:r>
              <a:rPr lang="en-US" baseline="0" dirty="0"/>
              <a:t>Note the instructor evaluation should be bold, font size 14, and green!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6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mentees should be listed first, reverse</a:t>
            </a:r>
            <a:r>
              <a:rPr lang="en-US" baseline="0" dirty="0"/>
              <a:t> chronological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2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tion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454437" y="2"/>
            <a:ext cx="3737563" cy="3584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05814" y="937746"/>
            <a:ext cx="7478631" cy="278949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226985" indent="-226985">
              <a:defRPr sz="2000">
                <a:solidFill>
                  <a:schemeClr val="tx1"/>
                </a:solidFill>
              </a:defRPr>
            </a:lvl2pPr>
            <a:lvl3pPr marL="563495" indent="-228572">
              <a:spcBef>
                <a:spcPts val="200"/>
              </a:spcBef>
              <a:buFont typeface="Calibri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7450" y="274640"/>
            <a:ext cx="7494623" cy="52066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5369" y="3882195"/>
            <a:ext cx="11205827" cy="22309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94248" y="1361872"/>
            <a:ext cx="10840648" cy="4832906"/>
          </a:xfrm>
          <a:prstGeom prst="rect">
            <a:avLst/>
          </a:prstGeom>
        </p:spPr>
        <p:txBody>
          <a:bodyPr/>
          <a:lstStyle>
            <a:lvl1pPr marL="292100" indent="-280988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1pPr>
            <a:lvl2pPr marL="547688" indent="-273050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 marL="822960" indent="-182880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005840" indent="-182880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1371600" indent="-274320"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7450" y="274640"/>
            <a:ext cx="10921292" cy="485053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836564" y="6543392"/>
            <a:ext cx="55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AB03E-0249-4FFF-81DF-18E6C9602B49}" type="slidenum">
              <a:rPr lang="en-US" sz="1200" b="0" kern="12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0" kern="1200" dirty="0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8093581" y="6577982"/>
            <a:ext cx="3860800" cy="218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1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24" algn="l" defTabSz="9142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869" algn="l" defTabSz="9142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14" algn="l" defTabSz="9142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159" algn="l" defTabSz="9142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Proposed promotion rank  ---  Last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9BB429-0FC8-7C28-6DC5-5E1B90E46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959" y="6494635"/>
            <a:ext cx="1335373" cy="302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50" y="274640"/>
            <a:ext cx="10921292" cy="485053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7450" y="1492989"/>
            <a:ext cx="5058484" cy="4654314"/>
          </a:xfrm>
          <a:prstGeom prst="rect">
            <a:avLst/>
          </a:prstGeom>
        </p:spPr>
        <p:txBody>
          <a:bodyPr/>
          <a:lstStyle>
            <a:lvl1pPr marL="0" indent="0">
              <a:defRPr sz="2000">
                <a:solidFill>
                  <a:schemeClr val="tx1"/>
                </a:solidFill>
              </a:defRPr>
            </a:lvl1pPr>
            <a:lvl2pPr marL="457145" indent="0">
              <a:buFont typeface="Arial"/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13284" y="1492989"/>
            <a:ext cx="5295459" cy="4654314"/>
          </a:xfrm>
          <a:prstGeom prst="rect">
            <a:avLst/>
          </a:prstGeom>
        </p:spPr>
        <p:txBody>
          <a:bodyPr/>
          <a:lstStyle>
            <a:lvl1pPr marL="0" indent="0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8093581" y="6577982"/>
            <a:ext cx="3860800" cy="218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1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24" algn="l" defTabSz="9142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869" algn="l" defTabSz="9142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14" algn="l" defTabSz="9142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159" algn="l" defTabSz="9142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Proposed promotion rank  ---  Last Name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836564" y="6543392"/>
            <a:ext cx="55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AB03E-0249-4FFF-81DF-18E6C9602B49}" type="slidenum">
              <a:rPr lang="en-US" sz="1200" b="0" kern="12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0" kern="1200" dirty="0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14D64F-D4A2-4952-9209-10B844D4B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959" y="6494635"/>
            <a:ext cx="1335373" cy="30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50" y="274640"/>
            <a:ext cx="10921292" cy="485053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94248" y="1361872"/>
            <a:ext cx="10840648" cy="4832906"/>
          </a:xfrm>
          <a:prstGeom prst="rect">
            <a:avLst/>
          </a:prstGeom>
        </p:spPr>
        <p:txBody>
          <a:bodyPr/>
          <a:lstStyle>
            <a:lvl1pPr marL="292100" indent="-280988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1pPr>
            <a:lvl2pPr marL="548640" indent="-274320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822960" indent="-182880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005840" indent="-182880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1371600" indent="-274320"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67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4163" y="1007484"/>
            <a:ext cx="5984955" cy="269601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398415" indent="-236510">
              <a:buSzPct val="90000"/>
              <a:buFont typeface="Symbol" pitchFamily="18" charset="2"/>
              <a:buChar char=""/>
              <a:defRPr sz="2000">
                <a:solidFill>
                  <a:schemeClr val="tx1"/>
                </a:solidFill>
              </a:defRPr>
            </a:lvl2pPr>
            <a:lvl3pPr marL="746035" indent="-228572">
              <a:buFont typeface="Calibri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1201593" indent="-228572"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1484134" indent="-173018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7450" y="274640"/>
            <a:ext cx="10921292" cy="485053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6678" y="1009650"/>
            <a:ext cx="4447117" cy="2254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443346" y="3857812"/>
            <a:ext cx="5983069" cy="2255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5791" y="3429255"/>
            <a:ext cx="4447117" cy="26838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8093581" y="6577982"/>
            <a:ext cx="3860800" cy="218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1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24" algn="l" defTabSz="9142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869" algn="l" defTabSz="9142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14" algn="l" defTabSz="9142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159" algn="l" defTabSz="9142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Proposed promotion rank  ---  Last Name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36564" y="6543392"/>
            <a:ext cx="55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AB03E-0249-4FFF-81DF-18E6C9602B49}" type="slidenum">
              <a:rPr lang="en-US" sz="1200" b="0" kern="12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0" kern="1200" dirty="0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1" y="6585878"/>
            <a:ext cx="2872221" cy="1920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5" r:id="rId2"/>
    <p:sldLayoutId id="2147483745" r:id="rId3"/>
    <p:sldLayoutId id="2147483744" r:id="rId4"/>
    <p:sldLayoutId id="2147483733" r:id="rId5"/>
    <p:sldLayoutId id="2147483731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9" indent="-342859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860" indent="-285715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2400">
          <a:solidFill>
            <a:schemeClr val="tx2"/>
          </a:solidFill>
          <a:latin typeface="+mn-lt"/>
        </a:defRPr>
      </a:lvl2pPr>
      <a:lvl3pPr marL="1142862" indent="-228572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007" indent="-22857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2"/>
          </a:solidFill>
          <a:latin typeface="+mn-lt"/>
        </a:defRPr>
      </a:lvl4pPr>
      <a:lvl5pPr marL="2057152" indent="-228572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5pPr>
      <a:lvl6pPr marL="2514297" indent="-2285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41" indent="-2285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86" indent="-2285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32" indent="-2285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4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4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1" y="464458"/>
            <a:ext cx="6350557" cy="3014723"/>
          </a:xfrm>
        </p:spPr>
        <p:txBody>
          <a:bodyPr/>
          <a:lstStyle/>
          <a:p>
            <a:pPr algn="ctr"/>
            <a:r>
              <a:rPr lang="en-US" sz="3600" dirty="0"/>
              <a:t>First.name Last.name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Department Name</a:t>
            </a:r>
            <a:br>
              <a:rPr lang="en-US" sz="2000" dirty="0"/>
            </a:br>
            <a:r>
              <a:rPr lang="en-US" sz="2000" u="sng" dirty="0"/>
              <a:t>Proposed Promotion/Appointment Level</a:t>
            </a:r>
            <a:br>
              <a:rPr lang="en-US" sz="2000" u="sng" dirty="0"/>
            </a:br>
            <a:r>
              <a:rPr lang="en-US" sz="2000" dirty="0">
                <a:solidFill>
                  <a:srgbClr val="FF0000"/>
                </a:solidFill>
              </a:rPr>
              <a:t>Double Promotion (if applicable)</a:t>
            </a:r>
            <a:br>
              <a:rPr lang="en-US" sz="2000" dirty="0">
                <a:solidFill>
                  <a:srgbClr val="FF0000"/>
                </a:solidFill>
              </a:rPr>
            </a:b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2000" dirty="0"/>
              <a:t>Mentor(s): First Last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18C0F0-9E51-DA47-B89E-79BD3DBC9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213726"/>
              </p:ext>
            </p:extLst>
          </p:nvPr>
        </p:nvGraphicFramePr>
        <p:xfrm>
          <a:off x="370449" y="3612569"/>
          <a:ext cx="11451102" cy="301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65120">
                  <a:extLst>
                    <a:ext uri="{9D8B030D-6E8A-4147-A177-3AD203B41FA5}">
                      <a16:colId xmlns:a16="http://schemas.microsoft.com/office/drawing/2014/main" val="2120797948"/>
                    </a:ext>
                  </a:extLst>
                </a:gridCol>
                <a:gridCol w="3770142">
                  <a:extLst>
                    <a:ext uri="{9D8B030D-6E8A-4147-A177-3AD203B41FA5}">
                      <a16:colId xmlns:a16="http://schemas.microsoft.com/office/drawing/2014/main" val="267438940"/>
                    </a:ext>
                  </a:extLst>
                </a:gridCol>
                <a:gridCol w="4815840">
                  <a:extLst>
                    <a:ext uri="{9D8B030D-6E8A-4147-A177-3AD203B41FA5}">
                      <a16:colId xmlns:a16="http://schemas.microsoft.com/office/drawing/2014/main" val="2093510576"/>
                    </a:ext>
                  </a:extLst>
                </a:gridCol>
              </a:tblGrid>
              <a:tr h="376840">
                <a:tc>
                  <a:txBody>
                    <a:bodyPr/>
                    <a:lstStyle/>
                    <a:p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48063"/>
                  </a:ext>
                </a:extLst>
              </a:tr>
              <a:tr h="376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PhD, Computer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Berkeley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313154"/>
                  </a:ext>
                </a:extLst>
              </a:tr>
              <a:tr h="376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SB,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380911"/>
                  </a:ext>
                </a:extLst>
              </a:tr>
              <a:tr h="376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604166"/>
                  </a:ext>
                </a:extLst>
              </a:tr>
              <a:tr h="376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Professional Positions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066365"/>
                  </a:ext>
                </a:extLst>
              </a:tr>
              <a:tr h="376840">
                <a:tc>
                  <a:txBody>
                    <a:bodyPr/>
                    <a:lstStyle/>
                    <a:p>
                      <a:r>
                        <a:rPr lang="en-US" dirty="0"/>
                        <a:t>2015 to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Assistant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294389"/>
                  </a:ext>
                </a:extLst>
              </a:tr>
              <a:tr h="376840">
                <a:tc>
                  <a:txBody>
                    <a:bodyPr/>
                    <a:lstStyle/>
                    <a:p>
                      <a:r>
                        <a:rPr lang="en-US" dirty="0"/>
                        <a:t>2013 to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Postdoctoral Researcher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53243"/>
                  </a:ext>
                </a:extLst>
              </a:tr>
              <a:tr h="376840">
                <a:tc>
                  <a:txBody>
                    <a:bodyPr/>
                    <a:lstStyle/>
                    <a:p>
                      <a:r>
                        <a:rPr lang="en-US" dirty="0"/>
                        <a:t>Year1 to Year2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Institution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178179"/>
                  </a:ext>
                </a:extLst>
              </a:tr>
            </a:tbl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DBDDD2-2C1C-A71E-099B-DC960B8518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6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 – Undergraduate students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0EF3A76-2703-C647-9826-126CFC41E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65692"/>
              </p:ext>
            </p:extLst>
          </p:nvPr>
        </p:nvGraphicFramePr>
        <p:xfrm>
          <a:off x="687450" y="1636844"/>
          <a:ext cx="10803504" cy="32179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8979">
                  <a:extLst>
                    <a:ext uri="{9D8B030D-6E8A-4147-A177-3AD203B41FA5}">
                      <a16:colId xmlns:a16="http://schemas.microsoft.com/office/drawing/2014/main" val="2868200476"/>
                    </a:ext>
                  </a:extLst>
                </a:gridCol>
                <a:gridCol w="1988979">
                  <a:extLst>
                    <a:ext uri="{9D8B030D-6E8A-4147-A177-3AD203B41FA5}">
                      <a16:colId xmlns:a16="http://schemas.microsoft.com/office/drawing/2014/main" val="460683001"/>
                    </a:ext>
                  </a:extLst>
                </a:gridCol>
                <a:gridCol w="2952659">
                  <a:extLst>
                    <a:ext uri="{9D8B030D-6E8A-4147-A177-3AD203B41FA5}">
                      <a16:colId xmlns:a16="http://schemas.microsoft.com/office/drawing/2014/main" val="2096434092"/>
                    </a:ext>
                  </a:extLst>
                </a:gridCol>
                <a:gridCol w="3872887">
                  <a:extLst>
                    <a:ext uri="{9D8B030D-6E8A-4147-A177-3AD203B41FA5}">
                      <a16:colId xmlns:a16="http://schemas.microsoft.com/office/drawing/2014/main" val="3807592227"/>
                    </a:ext>
                  </a:extLst>
                </a:gridCol>
              </a:tblGrid>
              <a:tr h="798342">
                <a:tc>
                  <a:txBody>
                    <a:bodyPr/>
                    <a:lstStyle/>
                    <a:p>
                      <a:r>
                        <a:rPr lang="en-US" sz="2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Years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Current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Current institution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49915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/>
                        <a:t>Whiz 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2019 to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Graduate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Princeton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0354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/>
                        <a:t>Chloe Clever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2018 to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Research associate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Successful Startup, 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7799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2018 to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84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65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 – Graduate students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2DBDE1-0D94-514E-8F40-1047EF296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8960"/>
              </p:ext>
            </p:extLst>
          </p:nvPr>
        </p:nvGraphicFramePr>
        <p:xfrm>
          <a:off x="687450" y="1650911"/>
          <a:ext cx="10803504" cy="32426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8979">
                  <a:extLst>
                    <a:ext uri="{9D8B030D-6E8A-4147-A177-3AD203B41FA5}">
                      <a16:colId xmlns:a16="http://schemas.microsoft.com/office/drawing/2014/main" val="2868200476"/>
                    </a:ext>
                  </a:extLst>
                </a:gridCol>
                <a:gridCol w="1988979">
                  <a:extLst>
                    <a:ext uri="{9D8B030D-6E8A-4147-A177-3AD203B41FA5}">
                      <a16:colId xmlns:a16="http://schemas.microsoft.com/office/drawing/2014/main" val="460683001"/>
                    </a:ext>
                  </a:extLst>
                </a:gridCol>
                <a:gridCol w="3057755">
                  <a:extLst>
                    <a:ext uri="{9D8B030D-6E8A-4147-A177-3AD203B41FA5}">
                      <a16:colId xmlns:a16="http://schemas.microsoft.com/office/drawing/2014/main" val="2096434092"/>
                    </a:ext>
                  </a:extLst>
                </a:gridCol>
                <a:gridCol w="3767791">
                  <a:extLst>
                    <a:ext uri="{9D8B030D-6E8A-4147-A177-3AD203B41FA5}">
                      <a16:colId xmlns:a16="http://schemas.microsoft.com/office/drawing/2014/main" val="3807592227"/>
                    </a:ext>
                  </a:extLst>
                </a:gridCol>
              </a:tblGrid>
              <a:tr h="798342">
                <a:tc>
                  <a:txBody>
                    <a:bodyPr/>
                    <a:lstStyle/>
                    <a:p>
                      <a:r>
                        <a:rPr lang="en-US" sz="2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Current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Current institution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49915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/>
                        <a:t>Chloe Clever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2016 to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7799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/>
                        <a:t>Whiz 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2015 to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Postdoctoral researcher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Caltech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84590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/>
                        <a:t>Mickey Mouse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2015 to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Assistant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Caltech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36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25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 – Postdocs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73C701-6987-1047-ADC8-C42ECF53E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76700"/>
              </p:ext>
            </p:extLst>
          </p:nvPr>
        </p:nvGraphicFramePr>
        <p:xfrm>
          <a:off x="687450" y="1538370"/>
          <a:ext cx="10803504" cy="40163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8979">
                  <a:extLst>
                    <a:ext uri="{9D8B030D-6E8A-4147-A177-3AD203B41FA5}">
                      <a16:colId xmlns:a16="http://schemas.microsoft.com/office/drawing/2014/main" val="2868200476"/>
                    </a:ext>
                  </a:extLst>
                </a:gridCol>
                <a:gridCol w="1988979">
                  <a:extLst>
                    <a:ext uri="{9D8B030D-6E8A-4147-A177-3AD203B41FA5}">
                      <a16:colId xmlns:a16="http://schemas.microsoft.com/office/drawing/2014/main" val="460683001"/>
                    </a:ext>
                  </a:extLst>
                </a:gridCol>
                <a:gridCol w="2952659">
                  <a:extLst>
                    <a:ext uri="{9D8B030D-6E8A-4147-A177-3AD203B41FA5}">
                      <a16:colId xmlns:a16="http://schemas.microsoft.com/office/drawing/2014/main" val="2096434092"/>
                    </a:ext>
                  </a:extLst>
                </a:gridCol>
                <a:gridCol w="3872887">
                  <a:extLst>
                    <a:ext uri="{9D8B030D-6E8A-4147-A177-3AD203B41FA5}">
                      <a16:colId xmlns:a16="http://schemas.microsoft.com/office/drawing/2014/main" val="3807592227"/>
                    </a:ext>
                  </a:extLst>
                </a:gridCol>
              </a:tblGrid>
              <a:tr h="798342">
                <a:tc>
                  <a:txBody>
                    <a:bodyPr/>
                    <a:lstStyle/>
                    <a:p>
                      <a:r>
                        <a:rPr lang="en-US" sz="2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Current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Current institution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49915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/>
                        <a:t>John Jacob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2020 to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14812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/>
                        <a:t>Whiz 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2018 to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Assistant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UC Berkeley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0354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/>
                        <a:t>Chloe Clever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2016 to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Research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Hughes Research Labs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7799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84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39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Mentoring evaluation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21745A-F61B-21E6-7101-CE8B96ED5B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4248" y="1361872"/>
            <a:ext cx="10840648" cy="4832906"/>
          </a:xfrm>
        </p:spPr>
        <p:txBody>
          <a:bodyPr/>
          <a:lstStyle/>
          <a:p>
            <a:pPr marL="457200" indent="-457200"/>
            <a:r>
              <a:rPr lang="en-US" dirty="0"/>
              <a:t>Overall strengths:</a:t>
            </a:r>
          </a:p>
          <a:p>
            <a:pPr marL="712788" lvl="1" indent="-457200"/>
            <a:r>
              <a:rPr lang="en-US" dirty="0"/>
              <a:t>Confidential quotations</a:t>
            </a:r>
          </a:p>
          <a:p>
            <a:pPr marL="457200" indent="-457200"/>
            <a:r>
              <a:rPr lang="en-US" dirty="0"/>
              <a:t>Areas for improvement:</a:t>
            </a:r>
          </a:p>
          <a:p>
            <a:pPr marL="712788" lvl="1" indent="-457200"/>
            <a:r>
              <a:rPr lang="en-US" dirty="0"/>
              <a:t>Confidential quotations</a:t>
            </a:r>
          </a:p>
          <a:p>
            <a:pPr marL="255588" lvl="1" indent="0">
              <a:buNone/>
            </a:pPr>
            <a:endParaRPr lang="en-US" dirty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6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Service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B9DF0F-1523-E94C-9D6F-430F8DCD8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607910"/>
              </p:ext>
            </p:extLst>
          </p:nvPr>
        </p:nvGraphicFramePr>
        <p:xfrm>
          <a:off x="805238" y="1420838"/>
          <a:ext cx="10803504" cy="321798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005913">
                  <a:extLst>
                    <a:ext uri="{9D8B030D-6E8A-4147-A177-3AD203B41FA5}">
                      <a16:colId xmlns:a16="http://schemas.microsoft.com/office/drawing/2014/main" val="2868200476"/>
                    </a:ext>
                  </a:extLst>
                </a:gridCol>
                <a:gridCol w="5634227">
                  <a:extLst>
                    <a:ext uri="{9D8B030D-6E8A-4147-A177-3AD203B41FA5}">
                      <a16:colId xmlns:a16="http://schemas.microsoft.com/office/drawing/2014/main" val="2765823074"/>
                    </a:ext>
                  </a:extLst>
                </a:gridCol>
                <a:gridCol w="1163364">
                  <a:extLst>
                    <a:ext uri="{9D8B030D-6E8A-4147-A177-3AD203B41FA5}">
                      <a16:colId xmlns:a16="http://schemas.microsoft.com/office/drawing/2014/main" val="2096434092"/>
                    </a:ext>
                  </a:extLst>
                </a:gridCol>
              </a:tblGrid>
              <a:tr h="798342">
                <a:tc>
                  <a:txBody>
                    <a:bodyPr/>
                    <a:lstStyle/>
                    <a:p>
                      <a:r>
                        <a:rPr lang="en-US" sz="2400" b="1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49915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International Organizing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0354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7799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84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45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Service</a:t>
            </a:r>
            <a:endParaRPr lang="en-US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B24F6FE-2022-9B43-9A84-C4B526F1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948603"/>
              </p:ext>
            </p:extLst>
          </p:nvPr>
        </p:nvGraphicFramePr>
        <p:xfrm>
          <a:off x="408720" y="1716260"/>
          <a:ext cx="10803504" cy="3193368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332093">
                  <a:extLst>
                    <a:ext uri="{9D8B030D-6E8A-4147-A177-3AD203B41FA5}">
                      <a16:colId xmlns:a16="http://schemas.microsoft.com/office/drawing/2014/main" val="2868200476"/>
                    </a:ext>
                  </a:extLst>
                </a:gridCol>
                <a:gridCol w="5308047">
                  <a:extLst>
                    <a:ext uri="{9D8B030D-6E8A-4147-A177-3AD203B41FA5}">
                      <a16:colId xmlns:a16="http://schemas.microsoft.com/office/drawing/2014/main" val="2765823074"/>
                    </a:ext>
                  </a:extLst>
                </a:gridCol>
                <a:gridCol w="1163364">
                  <a:extLst>
                    <a:ext uri="{9D8B030D-6E8A-4147-A177-3AD203B41FA5}">
                      <a16:colId xmlns:a16="http://schemas.microsoft.com/office/drawing/2014/main" val="2096434092"/>
                    </a:ext>
                  </a:extLst>
                </a:gridCol>
              </a:tblGrid>
              <a:tr h="798342">
                <a:tc>
                  <a:txBody>
                    <a:bodyPr/>
                    <a:lstStyle/>
                    <a:p>
                      <a:r>
                        <a:rPr lang="en-US" sz="2400" b="1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49915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Scientific Organizing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International Conference on Dark Matter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0354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Convenor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Major Dark Matter 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7799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Executive committee,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American Physical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84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68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D4AC34-04D6-466E-8978-C20F47219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Letter Writers for AWOT &amp; AWIT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B8BC33-49D4-4C80-BCDF-20325892A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3533"/>
              </p:ext>
            </p:extLst>
          </p:nvPr>
        </p:nvGraphicFramePr>
        <p:xfrm>
          <a:off x="687447" y="1479954"/>
          <a:ext cx="10921291" cy="43586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5466771">
                  <a:extLst>
                    <a:ext uri="{9D8B030D-6E8A-4147-A177-3AD203B41FA5}">
                      <a16:colId xmlns:a16="http://schemas.microsoft.com/office/drawing/2014/main" val="2868200476"/>
                    </a:ext>
                  </a:extLst>
                </a:gridCol>
                <a:gridCol w="5454520">
                  <a:extLst>
                    <a:ext uri="{9D8B030D-6E8A-4147-A177-3AD203B41FA5}">
                      <a16:colId xmlns:a16="http://schemas.microsoft.com/office/drawing/2014/main" val="2765823074"/>
                    </a:ext>
                  </a:extLst>
                </a:gridCol>
              </a:tblGrid>
              <a:tr h="286781">
                <a:tc>
                  <a:txBody>
                    <a:bodyPr/>
                    <a:lstStyle/>
                    <a:p>
                      <a:r>
                        <a:rPr lang="en-US" sz="1600" b="1" dirty="0"/>
                        <a:t>External reviewers for AWOT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External reviewers for AWIT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49915"/>
                  </a:ext>
                </a:extLst>
              </a:tr>
              <a:tr h="28678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Darwin, Charles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Curie, Marie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03541"/>
                  </a:ext>
                </a:extLst>
              </a:tr>
              <a:tr h="28678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Einstein, Albert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Einstein, Albert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77991"/>
                  </a:ext>
                </a:extLst>
              </a:tr>
              <a:tr h="28678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84590"/>
                  </a:ext>
                </a:extLst>
              </a:tr>
              <a:tr h="28678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689409"/>
                  </a:ext>
                </a:extLst>
              </a:tr>
              <a:tr h="28678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968707"/>
                  </a:ext>
                </a:extLst>
              </a:tr>
              <a:tr h="28678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919598"/>
                  </a:ext>
                </a:extLst>
              </a:tr>
              <a:tr h="28678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02107"/>
                  </a:ext>
                </a:extLst>
              </a:tr>
              <a:tr h="28678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12582"/>
                  </a:ext>
                </a:extLst>
              </a:tr>
              <a:tr h="28678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067220"/>
                  </a:ext>
                </a:extLst>
              </a:tr>
              <a:tr h="28678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188525"/>
                  </a:ext>
                </a:extLst>
              </a:tr>
              <a:tr h="28678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017518"/>
                  </a:ext>
                </a:extLst>
              </a:tr>
              <a:tr h="28678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17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24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Quotes from External Letters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97DCA9-FCA4-6E4B-8656-67AE32266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28984"/>
              </p:ext>
            </p:extLst>
          </p:nvPr>
        </p:nvGraphicFramePr>
        <p:xfrm>
          <a:off x="805238" y="1450121"/>
          <a:ext cx="10803504" cy="31933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64878">
                  <a:extLst>
                    <a:ext uri="{9D8B030D-6E8A-4147-A177-3AD203B41FA5}">
                      <a16:colId xmlns:a16="http://schemas.microsoft.com/office/drawing/2014/main" val="2868200476"/>
                    </a:ext>
                  </a:extLst>
                </a:gridCol>
                <a:gridCol w="7938626">
                  <a:extLst>
                    <a:ext uri="{9D8B030D-6E8A-4147-A177-3AD203B41FA5}">
                      <a16:colId xmlns:a16="http://schemas.microsoft.com/office/drawing/2014/main" val="2096434092"/>
                    </a:ext>
                  </a:extLst>
                </a:gridCol>
              </a:tblGrid>
              <a:tr h="798342">
                <a:tc>
                  <a:txBody>
                    <a:bodyPr/>
                    <a:lstStyle/>
                    <a:p>
                      <a:r>
                        <a:rPr lang="en-US" sz="1800" b="0" dirty="0"/>
                        <a:t>Albert Einstein</a:t>
                      </a:r>
                      <a:br>
                        <a:rPr lang="en-US" sz="1800" b="0" dirty="0"/>
                      </a:br>
                      <a:r>
                        <a:rPr lang="en-US" sz="1800" b="0" dirty="0"/>
                        <a:t>Institute for Advanced Study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…relatively good... </a:t>
                      </a:r>
                      <a:r>
                        <a:rPr lang="en-US" sz="1800" b="0" i="1" dirty="0">
                          <a:solidFill>
                            <a:srgbClr val="00B050"/>
                          </a:solidFill>
                        </a:rPr>
                        <a:t>…a quantum jump better than me. </a:t>
                      </a:r>
                      <a:endParaRPr lang="en-US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8949915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1800" dirty="0"/>
                        <a:t>Marie Curie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University of Paris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…radiates intelligence and creativity. </a:t>
                      </a:r>
                      <a:r>
                        <a:rPr lang="en-US" sz="1800" i="1" dirty="0">
                          <a:solidFill>
                            <a:srgbClr val="00B050"/>
                          </a:solidFill>
                        </a:rPr>
                        <a:t> Promote her to tenure now. 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280354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1800" dirty="0"/>
                        <a:t>Isaac Newton</a:t>
                      </a:r>
                    </a:p>
                    <a:p>
                      <a:r>
                        <a:rPr lang="en-US" sz="1800" dirty="0"/>
                        <a:t>Cambridge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i="1" dirty="0"/>
                        <a:t>…well on track for tenure soon. </a:t>
                      </a:r>
                      <a:r>
                        <a:rPr lang="en-US" sz="1800" i="1" dirty="0">
                          <a:solidFill>
                            <a:srgbClr val="00B050"/>
                          </a:solidFill>
                        </a:rPr>
                        <a:t>Cambridge is trying to hire her,</a:t>
                      </a:r>
                      <a:r>
                        <a:rPr lang="en-US" sz="1800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i="1" dirty="0"/>
                        <a:t>and I expect she will find their offer to be very attractive.</a:t>
                      </a:r>
                      <a:r>
                        <a:rPr lang="en-US" sz="1800" i="1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837799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1800" dirty="0"/>
                        <a:t>Jocelyn Bell Burney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FF0000"/>
                          </a:solidFill>
                        </a:rPr>
                        <a:t>Not generous in giving credit to others.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984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58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044686" y="1361872"/>
            <a:ext cx="8130486" cy="4035318"/>
          </a:xfrm>
        </p:spPr>
        <p:txBody>
          <a:bodyPr/>
          <a:lstStyle/>
          <a:p>
            <a:pPr marL="457200" indent="-457200"/>
            <a:r>
              <a:rPr lang="en-US" sz="2400" b="1" dirty="0">
                <a:solidFill>
                  <a:srgbClr val="FF0000"/>
                </a:solidFill>
              </a:rPr>
              <a:t>3 missing external letters.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1800" dirty="0" err="1"/>
              <a:t>Lakadazer</a:t>
            </a:r>
            <a:r>
              <a:rPr lang="en-US" sz="1800" dirty="0"/>
              <a:t> – no reason</a:t>
            </a:r>
            <a:br>
              <a:rPr lang="en-US" sz="1800" dirty="0"/>
            </a:br>
            <a:r>
              <a:rPr lang="en-US" sz="1800" dirty="0"/>
              <a:t>Blanker – no response</a:t>
            </a:r>
            <a:br>
              <a:rPr lang="en-US" sz="1800" dirty="0"/>
            </a:br>
            <a:r>
              <a:rPr lang="en-US" sz="1800" dirty="0" err="1"/>
              <a:t>Mxyzptlk</a:t>
            </a:r>
            <a:r>
              <a:rPr lang="en-US" sz="1800" dirty="0"/>
              <a:t> – retired. </a:t>
            </a:r>
            <a:r>
              <a:rPr lang="en-US" sz="1800" i="1" dirty="0"/>
              <a:t>“...is a young super biologist…</a:t>
            </a:r>
            <a:r>
              <a:rPr lang="en-US" sz="1800" dirty="0"/>
              <a:t>”</a:t>
            </a:r>
            <a:br>
              <a:rPr lang="en-US" sz="1800" dirty="0"/>
            </a:br>
            <a:endParaRPr lang="en-US" sz="1800" dirty="0"/>
          </a:p>
          <a:p>
            <a:pPr marL="457200" indent="-457200"/>
            <a:r>
              <a:rPr lang="en-US" sz="2400" b="1" dirty="0">
                <a:solidFill>
                  <a:srgbClr val="FF0000"/>
                </a:solidFill>
              </a:rPr>
              <a:t>Very limited mentoring.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1800" b="1" dirty="0"/>
              <a:t>  </a:t>
            </a:r>
          </a:p>
          <a:p>
            <a:pPr marL="457200" indent="-457200"/>
            <a:r>
              <a:rPr lang="en-US" sz="2400" b="1" dirty="0">
                <a:solidFill>
                  <a:srgbClr val="FF0000"/>
                </a:solidFill>
              </a:rPr>
              <a:t>Not much teaching.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1800" dirty="0"/>
              <a:t>High evaluations in two classes so far.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Concerns</a:t>
            </a:r>
          </a:p>
        </p:txBody>
      </p:sp>
    </p:spTree>
    <p:extLst>
      <p:ext uri="{BB962C8B-B14F-4D97-AF65-F5344CB8AC3E}">
        <p14:creationId xmlns:p14="http://schemas.microsoft.com/office/powerpoint/2010/main" val="116357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/>
            <a:r>
              <a:rPr lang="en-US" dirty="0"/>
              <a:t>Concern that research impact has been limited. </a:t>
            </a:r>
          </a:p>
          <a:p>
            <a:pPr marL="914400" lvl="1" indent="-457200"/>
            <a:r>
              <a:rPr lang="en-US" dirty="0"/>
              <a:t>Focus on fewer, more impactful projects.</a:t>
            </a:r>
          </a:p>
          <a:p>
            <a:pPr marL="457200" indent="-457200"/>
            <a:r>
              <a:rPr lang="en-US" dirty="0"/>
              <a:t>Teaching reviews are somewhat low.  </a:t>
            </a:r>
          </a:p>
          <a:p>
            <a:pPr marL="914400" lvl="1" indent="-457200"/>
            <a:r>
              <a:rPr lang="en-US" dirty="0"/>
              <a:t>We can provide you with resources to improve.  </a:t>
            </a:r>
          </a:p>
          <a:p>
            <a:pPr marL="457200" indent="-457200"/>
            <a:r>
              <a:rPr lang="en-US" dirty="0"/>
              <a:t>Etc. </a:t>
            </a:r>
          </a:p>
          <a:p>
            <a:pPr marL="457200" indent="-45720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to the Candidate for AWOT cases</a:t>
            </a:r>
          </a:p>
        </p:txBody>
      </p:sp>
    </p:spTree>
    <p:extLst>
      <p:ext uri="{BB962C8B-B14F-4D97-AF65-F5344CB8AC3E}">
        <p14:creationId xmlns:p14="http://schemas.microsoft.com/office/powerpoint/2010/main" val="415769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248" y="1983544"/>
            <a:ext cx="10840648" cy="421123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Background and context</a:t>
            </a:r>
          </a:p>
          <a:p>
            <a:pPr marL="342900" indent="-342900"/>
            <a:r>
              <a:rPr lang="en-US" sz="2400" b="1" dirty="0"/>
              <a:t>Give background and context</a:t>
            </a:r>
          </a:p>
          <a:p>
            <a:pPr marL="800100" lvl="1" indent="-342900"/>
            <a:r>
              <a:rPr lang="en-US" sz="1800" dirty="0"/>
              <a:t>Dark matter comprise 95% of the mass in the Universe</a:t>
            </a:r>
          </a:p>
          <a:p>
            <a:pPr marL="800100" lvl="1" indent="-342900"/>
            <a:r>
              <a:rPr lang="en-US" sz="1800" dirty="0"/>
              <a:t>We don’t know what it is</a:t>
            </a:r>
          </a:p>
          <a:p>
            <a:pPr marL="800100" lvl="1" indent="-342900"/>
            <a:r>
              <a:rPr lang="en-US" sz="1800" dirty="0"/>
              <a:t>Cosmic tomatoes are a leading candidate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Tools and methods</a:t>
            </a:r>
          </a:p>
          <a:p>
            <a:pPr marL="342900" indent="-342900"/>
            <a:r>
              <a:rPr lang="en-US" sz="2400" b="1" dirty="0"/>
              <a:t>Xray telescope in space: </a:t>
            </a:r>
            <a:r>
              <a:rPr lang="en-US" sz="2400" b="1" dirty="0" err="1"/>
              <a:t>Xtra</a:t>
            </a:r>
            <a:r>
              <a:rPr lang="en-US" sz="2400" b="1" dirty="0"/>
              <a:t> (Xray Telescope )</a:t>
            </a:r>
          </a:p>
          <a:p>
            <a:pPr marL="342900" indent="-342900"/>
            <a:r>
              <a:rPr lang="en-US" sz="2400" b="1" dirty="0"/>
              <a:t>Gravitational detectors: BGWOE (Best Gravitational Wave Detector Ever)</a:t>
            </a:r>
          </a:p>
          <a:p>
            <a:pPr marL="342900" indent="-342900"/>
            <a:r>
              <a:rPr lang="en-US" sz="2400" b="1" dirty="0"/>
              <a:t>Direct detection in the lab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Area: Astrophysics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E99EF7-99D3-2943-BFAB-48B05089D129}"/>
              </a:ext>
            </a:extLst>
          </p:cNvPr>
          <p:cNvSpPr txBox="1"/>
          <p:nvPr/>
        </p:nvSpPr>
        <p:spPr>
          <a:xfrm>
            <a:off x="2053883" y="1303723"/>
            <a:ext cx="6818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Main goal: Understanding the nature of dark matter</a:t>
            </a:r>
          </a:p>
        </p:txBody>
      </p:sp>
    </p:spTree>
    <p:extLst>
      <p:ext uri="{BB962C8B-B14F-4D97-AF65-F5344CB8AC3E}">
        <p14:creationId xmlns:p14="http://schemas.microsoft.com/office/powerpoint/2010/main" val="513485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B050"/>
                </a:solidFill>
              </a:rPr>
              <a:t>Strengths</a:t>
            </a:r>
            <a:endParaRPr lang="en-US" sz="2400" b="1">
              <a:solidFill>
                <a:srgbClr val="00B050"/>
              </a:solidFill>
            </a:endParaRPr>
          </a:p>
          <a:p>
            <a:r>
              <a:rPr lang="en-US" sz="2400">
                <a:solidFill>
                  <a:srgbClr val="00B050"/>
                </a:solidFill>
              </a:rPr>
              <a:t>Brilliant and influential researcher in a very important field.</a:t>
            </a:r>
          </a:p>
          <a:p>
            <a:r>
              <a:rPr lang="en-US" sz="2400">
                <a:solidFill>
                  <a:srgbClr val="00B050"/>
                </a:solidFill>
              </a:rPr>
              <a:t>All outside letters are very strong; several say tenure now.</a:t>
            </a:r>
          </a:p>
          <a:p>
            <a:r>
              <a:rPr lang="en-US" sz="2400">
                <a:solidFill>
                  <a:srgbClr val="00B050"/>
                </a:solidFill>
              </a:rPr>
              <a:t>Active and successful mentor.</a:t>
            </a:r>
          </a:p>
          <a:p>
            <a:r>
              <a:rPr lang="en-US" sz="2400">
                <a:solidFill>
                  <a:srgbClr val="00B050"/>
                </a:solidFill>
              </a:rPr>
              <a:t>Outstanding teacher.</a:t>
            </a:r>
          </a:p>
          <a:p>
            <a:r>
              <a:rPr lang="en-US" sz="2400">
                <a:solidFill>
                  <a:srgbClr val="00B050"/>
                </a:solidFill>
              </a:rPr>
              <a:t>Good internal and external service.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b="1"/>
              <a:t>Summary</a:t>
            </a:r>
          </a:p>
          <a:p>
            <a:pPr marL="0" indent="0">
              <a:buNone/>
            </a:pPr>
            <a:r>
              <a:rPr lang="en-US" sz="2400" b="1"/>
              <a:t>XXX has made major contributions to our understanding of yyy.  She’s also a superb teacher.  We recommend her for promotion to Associate Professor without tenure.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and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14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PowerPoint Guidelines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39587" y="1239209"/>
            <a:ext cx="8450199" cy="508353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b="1" dirty="0"/>
              <a:t>Text/Font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Font: Calibri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Size: avoid smaller than 16pt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Avoid excessive content on a slide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Header/Footer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Change [Proposed promotion rank  ---  Last Name] to the name of the candidate in the Slide Master.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No additional department logos should go in the header/footer.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Charts/Graphs/Images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Resize axis labels and numbers so they are readable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Movies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When embedding movie files, make sure the movie file format is MP4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Notes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Notes for each slide should be written in 10 </a:t>
            </a:r>
            <a:r>
              <a:rPr lang="en-US" sz="1600" dirty="0" err="1"/>
              <a:t>pt</a:t>
            </a:r>
            <a:r>
              <a:rPr lang="en-US" sz="1600" dirty="0"/>
              <a:t> font (no larger).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Duration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Research presentation should be 15-20 minutes.</a:t>
            </a:r>
          </a:p>
          <a:p>
            <a:pPr marL="161905" lvl="1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38182" y="14110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962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4248" y="1983544"/>
            <a:ext cx="10840648" cy="4211233"/>
          </a:xfrm>
        </p:spPr>
        <p:txBody>
          <a:bodyPr/>
          <a:lstStyle/>
          <a:p>
            <a:pPr marL="342900" indent="-342900"/>
            <a:r>
              <a:rPr lang="en-US" sz="2400" b="1" dirty="0"/>
              <a:t>Evidence for cosmic tomatoes in galactic center [research highlight 1]</a:t>
            </a:r>
          </a:p>
          <a:p>
            <a:pPr marL="800100" lvl="1" indent="-342900"/>
            <a:r>
              <a:rPr lang="en-US" sz="1800" dirty="0"/>
              <a:t>Spinning cosmic tomatoes easily torn apart due to their seedy fluid centers</a:t>
            </a:r>
          </a:p>
          <a:p>
            <a:pPr marL="800100" lvl="1" indent="-342900"/>
            <a:r>
              <a:rPr lang="en-US" sz="1800" dirty="0"/>
              <a:t>Observed Xray observations correlated with gravitational waves from tomato stars</a:t>
            </a:r>
          </a:p>
          <a:p>
            <a:pPr marL="800100" lvl="1" indent="-342900"/>
            <a:r>
              <a:rPr lang="en-US" sz="1800" dirty="0"/>
              <a:t>First indirect evidence that cosmic tomatoes could account for dark matter</a:t>
            </a:r>
          </a:p>
          <a:p>
            <a:pPr marL="342900" indent="-342900"/>
            <a:r>
              <a:rPr lang="en-US" sz="2400" b="1" dirty="0"/>
              <a:t>Eliminated chocolate stars comprising of dark matter [research highlight 2]</a:t>
            </a:r>
          </a:p>
          <a:p>
            <a:pPr marL="800100" lvl="1" indent="-342900"/>
            <a:r>
              <a:rPr lang="en-US" sz="1800" dirty="0"/>
              <a:t>Chocolate stars should give off copious Xray emission due to their highly caloric cores</a:t>
            </a:r>
          </a:p>
          <a:p>
            <a:pPr marL="800100" lvl="1" indent="-342900"/>
            <a:r>
              <a:rPr lang="en-US" sz="1800" dirty="0"/>
              <a:t>Low Xray flux not consistent with chocolate stars</a:t>
            </a:r>
          </a:p>
          <a:p>
            <a:pPr marL="800100" lvl="1" indent="-342900"/>
            <a:r>
              <a:rPr lang="en-US" sz="1800" dirty="0"/>
              <a:t>Showed that cosmic tomatoes cannot coexist with chocolate stars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Highlights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E99EF7-99D3-2943-BFAB-48B05089D129}"/>
              </a:ext>
            </a:extLst>
          </p:cNvPr>
          <p:cNvSpPr txBox="1"/>
          <p:nvPr/>
        </p:nvSpPr>
        <p:spPr>
          <a:xfrm>
            <a:off x="2194560" y="1140786"/>
            <a:ext cx="7797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Main question: Is dark matter made up of cosmic tomatoes?</a:t>
            </a:r>
          </a:p>
        </p:txBody>
      </p:sp>
    </p:spTree>
    <p:extLst>
      <p:ext uri="{BB962C8B-B14F-4D97-AF65-F5344CB8AC3E}">
        <p14:creationId xmlns:p14="http://schemas.microsoft.com/office/powerpoint/2010/main" val="90624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 an explanation of 1 or 2 major contributions with enough detail so that we learn some new science and </a:t>
            </a:r>
            <a:r>
              <a:rPr lang="en-US" u="sng" dirty="0"/>
              <a:t>why it is important/exciting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Presentation (15-20 minutes)</a:t>
            </a:r>
          </a:p>
        </p:txBody>
      </p:sp>
    </p:spTree>
    <p:extLst>
      <p:ext uri="{BB962C8B-B14F-4D97-AF65-F5344CB8AC3E}">
        <p14:creationId xmlns:p14="http://schemas.microsoft.com/office/powerpoint/2010/main" val="129548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E1F7DC-8B2C-5F47-9F7B-351A5063E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List any other major results in addition to the 1 or 2 that were highlighted in the preceding section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112" indent="0">
              <a:buNone/>
            </a:pPr>
            <a:endParaRPr lang="en-US" dirty="0"/>
          </a:p>
          <a:p>
            <a:r>
              <a:rPr lang="en-US" dirty="0"/>
              <a:t>Future prospects: what might we expect in the coming years?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1DE61E-E06A-7C42-A49C-FF1D80E0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Summary</a:t>
            </a:r>
          </a:p>
        </p:txBody>
      </p:sp>
    </p:spTree>
    <p:extLst>
      <p:ext uri="{BB962C8B-B14F-4D97-AF65-F5344CB8AC3E}">
        <p14:creationId xmlns:p14="http://schemas.microsoft.com/office/powerpoint/2010/main" val="28731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4248" y="1361872"/>
            <a:ext cx="10840648" cy="11843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List </a:t>
            </a:r>
            <a:r>
              <a:rPr lang="en-US" sz="2400" b="1" dirty="0"/>
              <a:t>3 to 5 </a:t>
            </a:r>
            <a:r>
              <a:rPr lang="en-US" sz="2400" dirty="0"/>
              <a:t>of the candidates most prestigious honors and awards with dates in the following format, in reverse chronological order:</a:t>
            </a:r>
          </a:p>
          <a:p>
            <a:pPr marL="0" indent="0">
              <a:buNone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Honors and Awards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447823-4914-F24C-BE24-CE18D9ED9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27901"/>
              </p:ext>
            </p:extLst>
          </p:nvPr>
        </p:nvGraphicFramePr>
        <p:xfrm>
          <a:off x="694248" y="2546252"/>
          <a:ext cx="10803504" cy="31933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36524">
                  <a:extLst>
                    <a:ext uri="{9D8B030D-6E8A-4147-A177-3AD203B41FA5}">
                      <a16:colId xmlns:a16="http://schemas.microsoft.com/office/drawing/2014/main" val="2868200476"/>
                    </a:ext>
                  </a:extLst>
                </a:gridCol>
                <a:gridCol w="8466980">
                  <a:extLst>
                    <a:ext uri="{9D8B030D-6E8A-4147-A177-3AD203B41FA5}">
                      <a16:colId xmlns:a16="http://schemas.microsoft.com/office/drawing/2014/main" val="2096434092"/>
                    </a:ext>
                  </a:extLst>
                </a:gridCol>
              </a:tblGrid>
              <a:tr h="798342">
                <a:tc>
                  <a:txBody>
                    <a:bodyPr/>
                    <a:lstStyle/>
                    <a:p>
                      <a:r>
                        <a:rPr lang="en-US" sz="2400" b="0" dirty="0"/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Whiz Prize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8949915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/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Packard Fellowship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280354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/>
                        <a:t>2018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Sloan Fellowship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8377991"/>
                  </a:ext>
                </a:extLst>
              </a:tr>
              <a:tr h="798342">
                <a:tc>
                  <a:txBody>
                    <a:bodyPr/>
                    <a:lstStyle/>
                    <a:p>
                      <a:r>
                        <a:rPr lang="en-US" sz="2400" dirty="0"/>
                        <a:t>Year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Award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984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19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US" sz="2400" dirty="0"/>
                  <a:t>Created new subject 18.xxx which enrolled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900</m:t>
                    </m:r>
                  </m:oMath>
                </a14:m>
                <a:r>
                  <a:rPr lang="en-US" sz="2400" dirty="0"/>
                  <a:t> students in its 1</a:t>
                </a:r>
                <a:r>
                  <a:rPr lang="en-US" sz="2400" baseline="30000" dirty="0"/>
                  <a:t>st</a:t>
                </a:r>
                <a:r>
                  <a:rPr lang="en-US" sz="2400" dirty="0"/>
                  <a:t> year.</a:t>
                </a:r>
              </a:p>
              <a:p>
                <a:r>
                  <a:rPr lang="en-US" sz="2400" dirty="0"/>
                  <a:t>Created fun, interactive, flipped version of 18.02</a:t>
                </a:r>
              </a:p>
              <a:p>
                <a:r>
                  <a:rPr lang="en-US" sz="2400" dirty="0"/>
                  <a:t> Etc.</a:t>
                </a: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3"/>
                <a:stretch>
                  <a:fillRect l="-975" t="-1009" r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Contribution Narrative</a:t>
            </a:r>
          </a:p>
        </p:txBody>
      </p:sp>
    </p:spTree>
    <p:extLst>
      <p:ext uri="{BB962C8B-B14F-4D97-AF65-F5344CB8AC3E}">
        <p14:creationId xmlns:p14="http://schemas.microsoft.com/office/powerpoint/2010/main" val="37825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evaluations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15167"/>
              </p:ext>
            </p:extLst>
          </p:nvPr>
        </p:nvGraphicFramePr>
        <p:xfrm>
          <a:off x="687450" y="1375934"/>
          <a:ext cx="10621106" cy="5478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926">
                  <a:extLst>
                    <a:ext uri="{9D8B030D-6E8A-4147-A177-3AD203B41FA5}">
                      <a16:colId xmlns:a16="http://schemas.microsoft.com/office/drawing/2014/main" val="961840910"/>
                    </a:ext>
                  </a:extLst>
                </a:gridCol>
                <a:gridCol w="946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06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06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06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Number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Title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Role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Type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# Students Registered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# Survey Responses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Instructor's Evaluation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Evaluation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7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Thermodynamics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Kinetics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Co-Inst.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765">
                <a:tc vMerge="1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ST16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Co-Inst.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2329000"/>
                  </a:ext>
                </a:extLst>
              </a:tr>
              <a:tr h="60876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Statistical Thermodynamics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Co-Inst.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2607312"/>
                  </a:ext>
                </a:extLst>
              </a:tr>
              <a:tr h="608765">
                <a:tc vMerge="1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FT15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Co-Inst.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765">
                <a:tc vMerge="1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FT14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8848653"/>
                  </a:ext>
                </a:extLst>
              </a:tr>
              <a:tr h="608765">
                <a:tc vMerge="1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FT13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Co-Inst.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4516474"/>
                  </a:ext>
                </a:extLst>
              </a:tr>
              <a:tr h="60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18.904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Seminar in Topology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evaluation due to pandemic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 the pandemic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9682055"/>
                  </a:ext>
                </a:extLst>
              </a:tr>
              <a:tr h="608765">
                <a:tc gridSpan="9">
                  <a:txBody>
                    <a:bodyPr/>
                    <a:lstStyle/>
                    <a:p>
                      <a:pPr algn="ct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87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 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0BF041-1E4E-B64E-9CC4-7FBD6F762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525546"/>
              </p:ext>
            </p:extLst>
          </p:nvPr>
        </p:nvGraphicFramePr>
        <p:xfrm>
          <a:off x="692516" y="1577794"/>
          <a:ext cx="11065022" cy="40914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71852">
                  <a:extLst>
                    <a:ext uri="{9D8B030D-6E8A-4147-A177-3AD203B41FA5}">
                      <a16:colId xmlns:a16="http://schemas.microsoft.com/office/drawing/2014/main" val="1707456074"/>
                    </a:ext>
                  </a:extLst>
                </a:gridCol>
                <a:gridCol w="6893170">
                  <a:extLst>
                    <a:ext uri="{9D8B030D-6E8A-4147-A177-3AD203B41FA5}">
                      <a16:colId xmlns:a16="http://schemas.microsoft.com/office/drawing/2014/main" val="2782054400"/>
                    </a:ext>
                  </a:extLst>
                </a:gridCol>
              </a:tblGrid>
              <a:tr h="818297">
                <a:tc>
                  <a:txBody>
                    <a:bodyPr/>
                    <a:lstStyle/>
                    <a:p>
                      <a:r>
                        <a:rPr lang="en-US" sz="2400" dirty="0"/>
                        <a:t>Trainees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44847"/>
                  </a:ext>
                </a:extLst>
              </a:tr>
              <a:tr h="818297">
                <a:tc>
                  <a:txBody>
                    <a:bodyPr/>
                    <a:lstStyle/>
                    <a:p>
                      <a:r>
                        <a:rPr lang="en-US" sz="2400" dirty="0"/>
                        <a:t>Undergraduate theses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82996"/>
                  </a:ext>
                </a:extLst>
              </a:tr>
              <a:tr h="818297">
                <a:tc>
                  <a:txBody>
                    <a:bodyPr/>
                    <a:lstStyle/>
                    <a:p>
                      <a:r>
                        <a:rPr lang="en-US" sz="2400" dirty="0"/>
                        <a:t>UROP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923557"/>
                  </a:ext>
                </a:extLst>
              </a:tr>
              <a:tr h="818297">
                <a:tc>
                  <a:txBody>
                    <a:bodyPr/>
                    <a:lstStyle/>
                    <a:p>
                      <a:r>
                        <a:rPr lang="en-US" sz="2400" dirty="0"/>
                        <a:t>Graduate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31854"/>
                  </a:ext>
                </a:extLst>
              </a:tr>
              <a:tr h="818297">
                <a:tc>
                  <a:txBody>
                    <a:bodyPr/>
                    <a:lstStyle/>
                    <a:p>
                      <a:r>
                        <a:rPr lang="en-US" sz="2400" dirty="0"/>
                        <a:t>Postdoctoral researchers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643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612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6"/>
</p:tagLst>
</file>

<file path=ppt/theme/theme1.xml><?xml version="1.0" encoding="utf-8"?>
<a:theme xmlns:a="http://schemas.openxmlformats.org/drawingml/2006/main" name="Blank Layout">
  <a:themeElements>
    <a:clrScheme name="SOE">
      <a:dk1>
        <a:srgbClr val="000000"/>
      </a:dk1>
      <a:lt1>
        <a:srgbClr val="FFFFFF"/>
      </a:lt1>
      <a:dk2>
        <a:srgbClr val="3F362A"/>
      </a:dk2>
      <a:lt2>
        <a:srgbClr val="C4B3A3"/>
      </a:lt2>
      <a:accent1>
        <a:srgbClr val="B30838"/>
      </a:accent1>
      <a:accent2>
        <a:srgbClr val="BFB6AD"/>
      </a:accent2>
      <a:accent3>
        <a:srgbClr val="76001B"/>
      </a:accent3>
      <a:accent4>
        <a:srgbClr val="5E4B31"/>
      </a:accent4>
      <a:accent5>
        <a:srgbClr val="004D6B"/>
      </a:accent5>
      <a:accent6>
        <a:srgbClr val="C2C030"/>
      </a:accent6>
      <a:hlink>
        <a:srgbClr val="3F8FB3"/>
      </a:hlink>
      <a:folHlink>
        <a:srgbClr val="908D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{5749C867-78CF-D947-9AB3-D04FBE83BF4A}tf16401378</Template>
  <TotalTime>11247</TotalTime>
  <Words>1360</Words>
  <Application>Microsoft Macintosh PowerPoint</Application>
  <PresentationFormat>Widescreen</PresentationFormat>
  <Paragraphs>323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Symbol</vt:lpstr>
      <vt:lpstr>Blank Layout</vt:lpstr>
      <vt:lpstr>First.name Last.name  Department Name Proposed Promotion/Appointment Level Double Promotion (if applicable)  Mentor(s): First Last</vt:lpstr>
      <vt:lpstr>Research Area: Astrophysics</vt:lpstr>
      <vt:lpstr>Research Highlights</vt:lpstr>
      <vt:lpstr>Research Presentation (15-20 minutes)</vt:lpstr>
      <vt:lpstr>Research Summary</vt:lpstr>
      <vt:lpstr>Honors and Awards</vt:lpstr>
      <vt:lpstr>Educational Contribution Narrative</vt:lpstr>
      <vt:lpstr>Teaching evaluations</vt:lpstr>
      <vt:lpstr>Mentoring Summary</vt:lpstr>
      <vt:lpstr>Mentoring – Undergraduate students</vt:lpstr>
      <vt:lpstr>Mentoring – Graduate students</vt:lpstr>
      <vt:lpstr>Mentoring – Postdocs</vt:lpstr>
      <vt:lpstr>Mentoring evaluation</vt:lpstr>
      <vt:lpstr>Internal Service</vt:lpstr>
      <vt:lpstr>External Service</vt:lpstr>
      <vt:lpstr>External Letter Writers for AWOT &amp; AWIT</vt:lpstr>
      <vt:lpstr>Quotes from External Letters</vt:lpstr>
      <vt:lpstr>Potential Concerns</vt:lpstr>
      <vt:lpstr>Feedback to the Candidate for AWOT cases</vt:lpstr>
      <vt:lpstr>Strengths and Summary</vt:lpstr>
      <vt:lpstr>PowerPoint Guidelines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</dc:title>
  <dc:creator>Katie Barnett</dc:creator>
  <cp:lastModifiedBy>Megan Lewis</cp:lastModifiedBy>
  <cp:revision>718</cp:revision>
  <cp:lastPrinted>2018-07-06T19:30:10Z</cp:lastPrinted>
  <dcterms:created xsi:type="dcterms:W3CDTF">2012-02-02T19:41:36Z</dcterms:created>
  <dcterms:modified xsi:type="dcterms:W3CDTF">2024-01-05T17:15:38Z</dcterms:modified>
</cp:coreProperties>
</file>