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329" r:id="rId3"/>
    <p:sldId id="277" r:id="rId4"/>
    <p:sldId id="347" r:id="rId5"/>
    <p:sldId id="343" r:id="rId6"/>
    <p:sldId id="344" r:id="rId7"/>
    <p:sldId id="340" r:id="rId8"/>
    <p:sldId id="264" r:id="rId9"/>
    <p:sldId id="332" r:id="rId10"/>
    <p:sldId id="337" r:id="rId11"/>
    <p:sldId id="256" r:id="rId12"/>
    <p:sldId id="276" r:id="rId13"/>
    <p:sldId id="334" r:id="rId14"/>
    <p:sldId id="336" r:id="rId15"/>
    <p:sldId id="266" r:id="rId16"/>
    <p:sldId id="330" r:id="rId17"/>
    <p:sldId id="270" r:id="rId18"/>
    <p:sldId id="263" r:id="rId19"/>
    <p:sldId id="272" r:id="rId20"/>
    <p:sldId id="338" r:id="rId21"/>
    <p:sldId id="339" r:id="rId22"/>
    <p:sldId id="273" r:id="rId23"/>
    <p:sldId id="27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65848" autoAdjust="0"/>
  </p:normalViewPr>
  <p:slideViewPr>
    <p:cSldViewPr snapToGrid="0">
      <p:cViewPr varScale="1">
        <p:scale>
          <a:sx n="44" d="100"/>
          <a:sy n="44" d="100"/>
        </p:scale>
        <p:origin x="15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7FC2-D1D1-45D9-A72B-9B2DF6A85236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B647-CE7C-4174-A950-0C347B9C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https://www.youtube.com/watch?v=Ylb-B5cKEuU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sec focus breathing. Benefits of breathing.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7AEED-6299-4E88-9163-EF0D93F524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B647-CE7C-4174-A950-0C347B9C39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6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5DB6-DCFC-7C47-AF35-B447FFD21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11B4F-FE60-A943-9A41-A9EAFB25C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4121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7AF5-A955-1F43-8DDF-CDA6CDD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8C3CD9-6252-1443-9C98-756945E4D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3501" y="4738689"/>
            <a:ext cx="4254500" cy="1341437"/>
          </a:xfrm>
        </p:spPr>
        <p:txBody>
          <a:bodyPr/>
          <a:lstStyle>
            <a:lvl1pPr algn="r">
              <a:defRPr sz="1400" b="1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8926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B3D8-1098-4D0F-98E5-589C8BF7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EEF61-F632-4E2A-B5FE-1996EAA3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770A-6DE0-44DF-9B04-D6347F5F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5C0A-2213-41E9-B84D-ABC9C710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D39C7-8B4D-40E7-A8EE-FA8500B0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C510-E361-4707-B11E-732F2445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9DDE5-A86B-4F2A-9DB9-4936CC15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C9E54-BF31-4A5E-870C-F5A3DF6E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3C1A3-317D-4051-AC88-535613C4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040F-E3A5-B24A-9812-E3FE8A34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8B847-C566-C74F-9EA1-88D863DD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664963-FE1C-C345-8F10-13A4E7120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35761"/>
            <a:ext cx="10515600" cy="4419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78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5EEC3-56D8-C940-9D0D-2907654B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600" y="6356352"/>
            <a:ext cx="2743200" cy="365125"/>
          </a:xfrm>
        </p:spPr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1EA862-5CD0-4545-B422-5B146044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265"/>
            <a:ext cx="10515600" cy="545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E0E6E8-1C30-0140-98D7-1FBE72F51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46101"/>
            <a:ext cx="10515600" cy="5451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75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2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A44C-5E9B-2546-94DF-336130C2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5786C-13FC-7349-94AD-D0901C4DC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973446-2AF5-384B-9F96-4DEB258B9B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625600"/>
            <a:ext cx="10515600" cy="44297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09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DAB5-1C95-3642-9919-98C2F1FA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7424"/>
            <a:ext cx="4037011" cy="74699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5EE3A-3511-B646-9BCF-7BF94BF69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7425"/>
            <a:ext cx="6172200" cy="512362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99F3B-9D9A-C547-89C9-2576D579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67544"/>
            <a:ext cx="4037012" cy="4301445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7236-2915-4747-98D6-CD6571C3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E42DAA-B702-6840-9EE6-967D46F67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9" y="5909396"/>
            <a:ext cx="5655761" cy="211180"/>
          </a:xfrm>
        </p:spPr>
        <p:txBody>
          <a:bodyPr/>
          <a:lstStyle>
            <a:lvl1pPr>
              <a:defRPr sz="900"/>
            </a:lvl1pPr>
            <a:lvl2pPr algn="l">
              <a:defRPr sz="900"/>
            </a:lvl2pPr>
          </a:lstStyle>
          <a:p>
            <a:pPr lvl="0"/>
            <a:r>
              <a:rPr lang="en-US" sz="900" dirty="0"/>
              <a:t>Photo credit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0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B6FA-B3D9-B343-B41F-408AAE2E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C2C42-309B-D547-8C70-20DC0396E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4CAE22-14AE-EC40-A44B-31A4DA90C7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25600"/>
            <a:ext cx="10515600" cy="4399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608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or Media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1E75-8DF0-EA4E-BF73-F3CFDC48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40CEC-8F49-FF41-B106-358A5BE59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F5CD984-DD14-6E45-B1B3-077A9173729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838200" y="1625601"/>
            <a:ext cx="10515600" cy="4399279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5939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711-F48E-49A3-B8F3-98B67C9F6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9356D-EFD3-4DD4-88F3-BC2C5C8A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9AB8C-ABF0-416D-851C-8529F653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452F1-E06A-43E1-A63E-28106329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0BEF-C067-4087-8205-176BED17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50EB-50BD-468D-8B36-1648C821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3F95-58BE-413B-8C14-AE4E2171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7F4B3-3FC1-42E5-9541-0AEAFEF9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7777-1A3A-4553-B32D-1D153652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C964-2C74-4F92-A1AB-0D7C793A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690E8-D6DA-AB45-8351-527B7F56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B389-FF58-4E45-B68F-E098283D9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3222"/>
            <a:ext cx="10515600" cy="424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E098-56C6-D949-B99E-50F84CC31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4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658D-7068-4EBD-B8B3-B487C0E750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B32C7-0C9A-0840-97A7-99D61219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56351"/>
            <a:ext cx="2423557" cy="3076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00F97-6334-2640-B8C7-347FB6C11A6B}"/>
              </a:ext>
            </a:extLst>
          </p:cNvPr>
          <p:cNvCxnSpPr/>
          <p:nvPr/>
        </p:nvCxnSpPr>
        <p:spPr>
          <a:xfrm>
            <a:off x="838200" y="344806"/>
            <a:ext cx="10515600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823199-B532-DD42-AE58-6EA525452D93}"/>
              </a:ext>
            </a:extLst>
          </p:cNvPr>
          <p:cNvCxnSpPr/>
          <p:nvPr/>
        </p:nvCxnSpPr>
        <p:spPr>
          <a:xfrm>
            <a:off x="838200" y="6176329"/>
            <a:ext cx="10515600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rgbClr val="A31F3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hyperlink" Target="https://www.pickpik.com/matches-flame-fire-ignite-match-burn-5794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User:Alvesgaspa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how-to-deal-with-burnout-as-a-manager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5" Type="http://schemas.openxmlformats.org/officeDocument/2006/relationships/hyperlink" Target="http://commons.wikimedia.org/wiki/File:PAUSE-button_-_Macro_photography_of_a_remote_control.jpg" TargetMode="Externa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hyperlink" Target="http://www.publicdomainfiles.com/show_file.php?id=1354608121662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how-to-deal-with-burnout-as-a-manager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hyperlink" Target="https://mitendicotthouse.org/themed-even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4" Type="http://schemas.openxmlformats.org/officeDocument/2006/relationships/hyperlink" Target="http://wondergressive.com/meditation-help-cure-canc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hyperlink" Target="https://www.flickr.com/photos/isbg6/502914728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hyperlink" Target="https://medical.mit.edu/commun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Relationship Id="rId4" Type="http://schemas.openxmlformats.org/officeDocument/2006/relationships/hyperlink" Target="https://mcargobe.wordpress.com/category/bits-piece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rywellmind.com/stress-and-burnout-symptoms-and-causes-3144516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medium.com/@hpathiraja/avoiding-burnout-as-a-manager-868e25216f8a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hyperlink" Target="https://lrsuccess.com/how-self-care-can-improve-your-performance-as-a-leader/" TargetMode="External"/><Relationship Id="rId5" Type="http://schemas.openxmlformats.org/officeDocument/2006/relationships/hyperlink" Target="https://getpocket.com/explore/item/plot-twist-the-key-to-better-sleep-is-not-a-bedtime-it-s-a-wake-up-time?utm_source=pocket-newtab" TargetMode="External"/><Relationship Id="rId4" Type="http://schemas.openxmlformats.org/officeDocument/2006/relationships/hyperlink" Target="https://www.linkedin.com/learning/leading-with-emotional-intelligence-3/self-care-and-support?u=4225030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hyperlink" Target="https://pixabay.com/en/cartoon-faces-expressions-emotions-1769064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jamboard.google.com/d/1U9W_seDAyKABNGgO1HlcEkTQI8C2LTm1oBnRyMWguck/view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eatergood.berkeley.edu/article/item/is_the_way_you_breathe_making_you_anxio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www.urbanbalance.com/benefits-deep-breath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ftronic.com/employee-burnout-statistics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hyperlink" Target="https://insights.vitalworklife.com/blog/2018/08/13/elements-of-burnou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vitalworklife.com/blog/2018/08/13/elements-of-burnout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7739-A66C-47B6-B0A3-EE6D752A3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1" y="406400"/>
            <a:ext cx="9144000" cy="2387600"/>
          </a:xfrm>
        </p:spPr>
        <p:txBody>
          <a:bodyPr/>
          <a:lstStyle/>
          <a:p>
            <a:r>
              <a:rPr lang="en-US" dirty="0"/>
              <a:t>Managing Burnout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1E951-8F64-4C40-A69F-ADCE4B032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0FDEB-8ACF-4697-A5DB-2F0000E9E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8900" y="2763838"/>
            <a:ext cx="6934200" cy="229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8B7DB-37B4-4EFF-8A96-B5D4F8627026}"/>
              </a:ext>
            </a:extLst>
          </p:cNvPr>
          <p:cNvSpPr txBox="1"/>
          <p:nvPr/>
        </p:nvSpPr>
        <p:spPr>
          <a:xfrm>
            <a:off x="8978900" y="5327174"/>
            <a:ext cx="321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Zan Barry</a:t>
            </a:r>
          </a:p>
          <a:p>
            <a:r>
              <a:rPr lang="en-US" sz="1400" b="1" dirty="0"/>
              <a:t>Dyan Madrey</a:t>
            </a:r>
          </a:p>
          <a:p>
            <a:r>
              <a:rPr lang="en-US" sz="1400" b="1" dirty="0"/>
              <a:t>October, 25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A5DC-8CA7-4AD7-87F5-E25A0378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3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BC28-B5CF-459B-997A-DB0FEF3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builds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8C2E-F9EF-4676-89A1-0BF32DDED1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Burnout can come in waves: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Higher on some days or with certain tasks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Dropping back to manageable levels with recovery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RECOVERY TIME is essential to prevent chronic burnout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01EFE-B593-4736-A4EF-E3B0B21AD5AF}"/>
              </a:ext>
            </a:extLst>
          </p:cNvPr>
          <p:cNvSpPr txBox="1"/>
          <p:nvPr/>
        </p:nvSpPr>
        <p:spPr>
          <a:xfrm>
            <a:off x="8568655" y="5917158"/>
            <a:ext cx="27851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credited to </a:t>
            </a:r>
            <a:r>
              <a:rPr lang="en-US" sz="800" i="1" dirty="0" err="1">
                <a:hlinkClick r:id="rId4"/>
              </a:rPr>
              <a:t>Alvesgaspar</a:t>
            </a:r>
            <a:endParaRPr lang="en-US" sz="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177" y="2552700"/>
            <a:ext cx="2296724" cy="33248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0F26F-9B61-4261-96B3-5954DE50C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9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A21B92-8B15-4E6B-BC71-B6C45435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Again, How are you feeling? Breakout room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4E62DF-CF57-4927-BAA8-E42325E5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222"/>
            <a:ext cx="10515600" cy="443007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“I Always Need to be Accessible to my Team.”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“My Employees Are Driving me Crazy.”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“I’m Just Stressed. Period.”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“I Just Don’t Like my Job Anymore.”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Add a statement…</a:t>
            </a:r>
          </a:p>
          <a:p>
            <a:r>
              <a:rPr lang="en-US" sz="900" dirty="0">
                <a:hlinkClick r:id="rId3"/>
              </a:rPr>
              <a:t>https://www.themuse.com/advice/how-to-deal-with-burnout-as-a-manager</a:t>
            </a:r>
            <a:endParaRPr lang="en-US" sz="900" dirty="0"/>
          </a:p>
          <a:p>
            <a:endParaRPr lang="en-US" sz="9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2600" dirty="0"/>
              <a:t>Triads 15 mins/ 5 mins a piece</a:t>
            </a:r>
          </a:p>
          <a:p>
            <a:endParaRPr lang="en-US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0CF4C-CC90-441B-8A35-66DF4ED5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04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EEA2-6410-43F5-B1E1-AA134A68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2A206-C7AC-4A38-85A4-62030DC94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https://www.surveymonkey.com/r/burnoutmit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8F7-4D8E-4AFA-818D-F320DE3A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46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0183-777F-46D0-BBE0-B1FDB99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EEC51-7F20-40F9-9ACB-047914643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This is a brief, informal assessment. It is not a substitute for clinical advice or formal assessment.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Score 5-10: Manageable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Score 11-18: Mid-range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Score 19+: High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What was it like to assess yourself?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C074-6220-411A-98E5-14EF1793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04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ACA5-B029-4069-8D34-30A6D337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B395-1AC4-4684-BDB7-6F1F87E1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ADDE9-DBF6-4A82-B718-3B0C9CB2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7D348-FBEC-448B-80D2-1DF327DC3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73350" y="1138018"/>
            <a:ext cx="6752682" cy="4764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04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A4C37-D62E-4462-AAD8-C4DCB4761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13" y="1050925"/>
            <a:ext cx="9144000" cy="1820863"/>
          </a:xfrm>
        </p:spPr>
        <p:txBody>
          <a:bodyPr>
            <a:normAutofit/>
          </a:bodyPr>
          <a:lstStyle/>
          <a:p>
            <a:r>
              <a:rPr lang="en-US" dirty="0"/>
              <a:t>Self Care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73A81-3F1D-4ABE-82AD-D24173EAC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2113" y="2601137"/>
            <a:ext cx="5567362" cy="39227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A6F52-5C72-49E4-9F70-7452BC76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2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A21B92-8B15-4E6B-BC71-B6C45435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might you change your mindset and respond differently?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4E62DF-CF57-4927-BAA8-E42325E5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33" y="1659982"/>
            <a:ext cx="10515600" cy="45095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“I always need to be accessible to my team”.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Try: Taking a (Well-Deserved) Break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 “My employees are driving me crazy.”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Try: Pinpointing the cause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“I’m just stressed. Period.”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Try: Reevaluating your life outside of 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/>
              <a:t> “I just don’t like my job anymore”</a:t>
            </a:r>
          </a:p>
          <a:p>
            <a:pPr marL="6858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</a:rPr>
              <a:t>Try: Remembering why you took the job in the first place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900" dirty="0">
                <a:hlinkClick r:id="rId3"/>
              </a:rPr>
              <a:t>https://www.themuse.com/advice/how-to-deal-with-burnout-as-a-manager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1FB9C-C19F-4BA1-AD54-9F501DF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80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30F9-6629-41BE-A7C7-CF861588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YOU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C30D6-F89A-43F3-883A-5C1489727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Proper sleep: </a:t>
            </a:r>
            <a:r>
              <a:rPr lang="en-US" sz="2900" dirty="0"/>
              <a:t>alertness and ability to react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Healthy body, healthy mind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“To do” list- commit to 3 things and leave room for the unaccepted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Delegate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Try being less reactive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Take care of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C8CFA-397B-4D46-B5C6-6233999B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63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199B-AEF2-42EC-9186-7CA2AA17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Douse the Flames of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7464-2C05-4160-B2C2-DEF90901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Delegate a meeting free day of the week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No meetings on Friday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your vacation days adding up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Take a day off (or more)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Is your birthday coming up celebrate w/a day off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office hours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Schedule “Me” time during the day and after work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Endicott House virtual (live and recorded) programs </a:t>
            </a:r>
            <a:r>
              <a:rPr lang="en-US" dirty="0">
                <a:hlinkClick r:id="rId4"/>
              </a:rPr>
              <a:t>https://mitendicotthouse.org/themed-events/</a:t>
            </a:r>
            <a:endParaRPr lang="en-US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Cooking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Gardening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Virtual events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79F3D-CE51-43A7-9BF9-3E3B34F5A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532" y="955965"/>
            <a:ext cx="3544711" cy="1993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807A-10A7-45D0-B751-ADB7A51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3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70257-B552-4A02-B6C4-5857FBADF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36804" y="406655"/>
            <a:ext cx="8882439" cy="57279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ACC11-2CE7-49D2-B623-41FA6B6C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B115-72D4-4C1E-96CF-F4D69443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D813-8160-49A5-AAC3-69D9B397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Maintain confidentiality, share learning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Take space, make space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Open mind, learning orientation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Listen to each other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Support each other’s growth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Introduce yourself the first time you speak in the large group and when you join a Breakout Room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92EC8-DFF6-4069-9395-5640E10C3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39300" y="1473201"/>
            <a:ext cx="1993900" cy="1495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27805-C936-403F-B971-4896849C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339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900" y="1205895"/>
            <a:ext cx="6096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Unwind Classes</a:t>
            </a:r>
          </a:p>
          <a:p>
            <a:pPr algn="ctr"/>
            <a:r>
              <a:rPr lang="en-US" sz="2100" dirty="0"/>
              <a:t>Tuesdays and Thursdays 12 and 5 pm EDT</a:t>
            </a:r>
          </a:p>
          <a:p>
            <a:pPr algn="ctr"/>
            <a:r>
              <a:rPr lang="en-US" sz="2100" dirty="0"/>
              <a:t>Guided stretch and relaxation</a:t>
            </a:r>
          </a:p>
          <a:p>
            <a:pPr algn="ctr"/>
            <a:r>
              <a:rPr lang="en-US" sz="2100" dirty="0"/>
              <a:t>wellness.mit.edu</a:t>
            </a:r>
          </a:p>
          <a:p>
            <a:pPr algn="ctr"/>
            <a:endParaRPr lang="en-US" b="1" dirty="0"/>
          </a:p>
          <a:p>
            <a:pPr algn="ctr"/>
            <a:r>
              <a:rPr lang="en-US" sz="3200" b="1" dirty="0"/>
              <a:t>MIT Sleep and Relaxation Line</a:t>
            </a:r>
          </a:p>
          <a:p>
            <a:pPr algn="ctr"/>
            <a:r>
              <a:rPr lang="en-US" sz="2100" b="1" dirty="0"/>
              <a:t>617-253-CALM (2256)</a:t>
            </a:r>
          </a:p>
          <a:p>
            <a:pPr algn="ctr"/>
            <a:r>
              <a:rPr lang="en-US" sz="2100" dirty="0"/>
              <a:t>3-minute recording</a:t>
            </a:r>
          </a:p>
          <a:p>
            <a:pPr algn="ctr"/>
            <a:endParaRPr lang="en-US" b="1" dirty="0"/>
          </a:p>
          <a:p>
            <a:pPr algn="ctr"/>
            <a:r>
              <a:rPr lang="en-US" sz="3200" b="1" dirty="0"/>
              <a:t>MIT@2:50</a:t>
            </a:r>
          </a:p>
          <a:p>
            <a:pPr algn="ctr"/>
            <a:r>
              <a:rPr lang="en-US" sz="2100" b="1" dirty="0"/>
              <a:t>at250.mit.edu</a:t>
            </a:r>
          </a:p>
          <a:p>
            <a:pPr algn="ctr"/>
            <a:r>
              <a:rPr lang="en-US" sz="2100" dirty="0"/>
              <a:t>10 minutes of daily mindfulness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28" y="932033"/>
            <a:ext cx="4038244" cy="49939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B762A-8006-4FA9-A616-7B90BC54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16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1319212"/>
            <a:ext cx="3195638" cy="3195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4433" y="4692134"/>
            <a:ext cx="8768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http://www.mitrecsports.com/</a:t>
            </a:r>
            <a:r>
              <a:rPr lang="en-US" dirty="0"/>
              <a:t>		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https://medical.mit.edu/community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819412"/>
            <a:ext cx="4219580" cy="26434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7640F-4AE7-4B45-A643-DA009877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57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344E-F211-4BA7-A9E1-782A1867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1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What are you going to do</a:t>
            </a:r>
            <a:br>
              <a:rPr lang="en-US" sz="6000" dirty="0"/>
            </a:br>
            <a:r>
              <a:rPr lang="en-US" sz="6000" dirty="0"/>
              <a:t> for </a:t>
            </a:r>
            <a:r>
              <a:rPr lang="en-US" sz="6000" b="1" dirty="0"/>
              <a:t>you </a:t>
            </a:r>
            <a:r>
              <a:rPr lang="en-US" sz="6000" dirty="0"/>
              <a:t>this weekend?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1B82E-E90D-4A25-A7DB-6400D63C5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9399" y="1790701"/>
            <a:ext cx="4517231" cy="45172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62BD1-9040-464D-BE68-5F10E84D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17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F841-0E14-4C8C-980F-D5A54AC3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03D7-2B5A-4709-AC2C-B4E390B3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Brimstone Consulting: Change the upside of the burnout crisis</a:t>
            </a:r>
          </a:p>
          <a:p>
            <a:endParaRPr lang="en-US" dirty="0">
              <a:hlinkClick r:id="rId4"/>
            </a:endParaRPr>
          </a:p>
          <a:p>
            <a:r>
              <a:rPr lang="en-US" dirty="0" err="1">
                <a:hlinkClick r:id="rId5"/>
              </a:rPr>
              <a:t>Getpocket</a:t>
            </a:r>
            <a:r>
              <a:rPr lang="en-US" dirty="0">
                <a:hlinkClick r:id="rId5"/>
              </a:rPr>
              <a:t>: Key to Better Sleep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How Self Care Can Improve Your Performance as a Leader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Self Care and Support</a:t>
            </a:r>
            <a:endParaRPr lang="en-US" dirty="0"/>
          </a:p>
          <a:p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Avoiding Burnout as a Manager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Stress and Burnout Symptoms and Causes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rId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F7E5F-D4A1-442C-A95E-98144C2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BB4D-A24F-4D6B-AB32-A9DD846A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68B0-7251-4037-8F17-73941DDF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Define what burnout 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Recognize the signs of burnout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Assess our level of burnout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Mitigate burnout by utilizing MIT resources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Practice burnout relief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D09FB-9EBA-430D-AA6D-35137409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7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0B4D-6847-4C88-B3D4-2E932636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you feeling?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D3CA-0349-43D6-8230-50474766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sz="1600" dirty="0">
                <a:hlinkClick r:id="rId4"/>
              </a:rPr>
              <a:t>https://jamboard.google.com/d/1U9W_seDAyKABNGgO1HlcEkTQI8C2LTm1oBnRyMWguck/viewer</a:t>
            </a:r>
            <a:endParaRPr lang="en-US" sz="16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40FCA-14B8-4588-B897-267A1D703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02016" y="1286961"/>
            <a:ext cx="5667470" cy="410301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DACA3-EBE3-4619-917C-651600DE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45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132BCC-AFE7-4E28-A2CE-F66C54114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3044"/>
            <a:ext cx="12258395" cy="1824166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45D6F-0B71-4F4E-B20E-A9D47D9B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29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EDAC-E2B7-45D2-8303-B3C65758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Deep Breathing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323FB-238F-4AEC-A340-580DD7D0B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Decreases stress by evoking “the relaxation response”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Improves pain tolerance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Helps focus a wandering mind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Increases energy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Lowers blood pressure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en-US" sz="1000" dirty="0"/>
          </a:p>
          <a:p>
            <a:pPr algn="r"/>
            <a:r>
              <a:rPr lang="en-US" sz="1000" dirty="0">
                <a:hlinkClick r:id="rId3"/>
              </a:rPr>
              <a:t>https://greatergood.berkeley.edu/article/item/is_the_way_you_breathe_making_you_anxious</a:t>
            </a:r>
            <a:endParaRPr lang="en-US" sz="1000" dirty="0"/>
          </a:p>
          <a:p>
            <a:pPr algn="r"/>
            <a:r>
              <a:rPr lang="en-US" sz="1000" dirty="0">
                <a:hlinkClick r:id="rId4"/>
              </a:rPr>
              <a:t>https://www.urbanbalance.com/benefits-deep-breathing/</a:t>
            </a:r>
            <a:endParaRPr lang="en-US" sz="1000" dirty="0"/>
          </a:p>
          <a:p>
            <a:pPr algn="r"/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6A591-3B97-4CBF-8581-36A26EF2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AAC028-AF54-48AF-8ABD-357A31E2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 Stats and Facts About Employees Burnout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092AE-4840-4700-8451-3B042264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3222"/>
            <a:ext cx="10654717" cy="4487519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Employees who feel burned out are 63% more likely to take a day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Burned-out workers are 2.6 times more prone to look for another job.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23% of employees who burn out at their workplace tend to seek emergency help.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13% of workers are less confident about their performance.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Unconfident workers are 50% less inclined to talk to managers about meeting their performance goals.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sz="1000" dirty="0">
                <a:hlinkClick r:id="rId3"/>
              </a:rPr>
              <a:t>https://leftronic.com/employee-burnout-statistics/</a:t>
            </a:r>
            <a:r>
              <a:rPr lang="en-US" sz="1000" dirty="0"/>
              <a:t> Maria Martin 2/21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DC0A-755B-44CF-BA65-02886CC8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8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BC28-B5CF-459B-997A-DB0FEF3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burnout?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8C2E-F9EF-4676-89A1-0BF32DDED1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Burnout is a reaction to prolonged or chronic job stress and is characterized by three main dimensions: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Exhaustion: physical and emotional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Cynicism (less identification with the job)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Feelings of reduced professional ability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800" i="1" dirty="0">
                <a:solidFill>
                  <a:prstClr val="black"/>
                </a:solidFill>
              </a:rPr>
              <a:t>Kathi J. Kemper, MD, MPH of the Ohio State University Wexner Medical Center  </a:t>
            </a:r>
            <a:r>
              <a:rPr lang="en-US" sz="800" i="1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https://insights.vitalworklife.com/blog/2018/08/13/elements-of-burnout</a:t>
            </a:r>
            <a:endParaRPr lang="en-US" sz="800" i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DD34A-8126-4B8D-9348-F32542D97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80" y="2550253"/>
            <a:ext cx="2246605" cy="3370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01EFE-B593-4736-A4EF-E3B0B21AD5AF}"/>
              </a:ext>
            </a:extLst>
          </p:cNvPr>
          <p:cNvSpPr txBox="1"/>
          <p:nvPr/>
        </p:nvSpPr>
        <p:spPr>
          <a:xfrm>
            <a:off x="8568655" y="5917158"/>
            <a:ext cx="27851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credited to Anna </a:t>
            </a:r>
            <a:r>
              <a:rPr lang="en-US" sz="800" i="1" dirty="0" err="1"/>
              <a:t>Tarazevich</a:t>
            </a:r>
            <a:endParaRPr lang="en-US" sz="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5D2DD-07B7-430B-9602-BB76FF279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88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7455-5EF2-4B83-B682-7D544DB0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shows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9D02-3EE9-48C9-A201-5865C9F0E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Dis-engagement or detachment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Depression: helplessness, or hopelessness.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800" i="1" dirty="0"/>
              <a:t>Kathi J. Kemper, MD, MPH of the Ohio State University Wexner Medical Center  </a:t>
            </a:r>
            <a:r>
              <a:rPr lang="en-US" sz="800" i="1" dirty="0">
                <a:hlinkClick r:id="rId3"/>
              </a:rPr>
              <a:t>https://insights.vitalworklife.com/blog/2018/08/13/elements-of-burnout</a:t>
            </a:r>
            <a:endParaRPr lang="en-US" sz="800" i="1" dirty="0"/>
          </a:p>
          <a:p>
            <a:pPr marL="0" indent="0">
              <a:buNone/>
            </a:pPr>
            <a:endParaRPr lang="en-US" sz="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6BABC-A5F3-4C4F-B7B5-38C113C49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38" y="3035300"/>
            <a:ext cx="6080462" cy="2714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058BA4-83B7-4DA0-86BF-B4D6C3D5581B}"/>
              </a:ext>
            </a:extLst>
          </p:cNvPr>
          <p:cNvSpPr/>
          <p:nvPr/>
        </p:nvSpPr>
        <p:spPr>
          <a:xfrm>
            <a:off x="9264842" y="5866612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Image Credit to  </a:t>
            </a:r>
            <a:r>
              <a:rPr lang="en-US" sz="800" dirty="0" err="1"/>
              <a:t>WellRight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8491-71F1-4718-AFC0-913CE0A5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658D-7068-4EBD-B8B3-B487C0E750C1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140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0GUZw87"/>
  <p:tag name="ARTICULATE_DESIGN_ID_HR2020" val="0Ufc3t8W"/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R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2020" id="{2309B3AF-8931-4F7B-8DAC-93E1FDBFCC05}" vid="{8BB65AB1-AC4E-4E92-A136-8CEC2EF07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HR2020</Template>
  <TotalTime>3687</TotalTime>
  <Words>921</Words>
  <Application>Microsoft Office PowerPoint</Application>
  <PresentationFormat>Widescreen</PresentationFormat>
  <Paragraphs>191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HR2020</vt:lpstr>
      <vt:lpstr>Managing Burnout</vt:lpstr>
      <vt:lpstr>Working Agreements</vt:lpstr>
      <vt:lpstr>Objectives:</vt:lpstr>
      <vt:lpstr>How are you feeling?</vt:lpstr>
      <vt:lpstr>PowerPoint Presentation</vt:lpstr>
      <vt:lpstr>Benefits of Deep Breathing</vt:lpstr>
      <vt:lpstr>Top Stats and Facts About Employees Burnout  </vt:lpstr>
      <vt:lpstr>What is burnout?</vt:lpstr>
      <vt:lpstr>How it shows up</vt:lpstr>
      <vt:lpstr>Burnout builds</vt:lpstr>
      <vt:lpstr>Again, How are you feeling? Breakout room</vt:lpstr>
      <vt:lpstr>Burnout Assessment</vt:lpstr>
      <vt:lpstr>Results of assessment</vt:lpstr>
      <vt:lpstr>Activity</vt:lpstr>
      <vt:lpstr>Self Care </vt:lpstr>
      <vt:lpstr>How might you change your mindset and respond differently? </vt:lpstr>
      <vt:lpstr>Prioritize YOU </vt:lpstr>
      <vt:lpstr>Douse the Flames of Burnout</vt:lpstr>
      <vt:lpstr>PowerPoint Presentation</vt:lpstr>
      <vt:lpstr>PowerPoint Presentation</vt:lpstr>
      <vt:lpstr>PowerPoint Presentation</vt:lpstr>
      <vt:lpstr>What are you going to do  for you this weekend?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Manager Your Burnout</dc:title>
  <dc:creator>Dyan L Madrey</dc:creator>
  <cp:lastModifiedBy>Sarah Costello</cp:lastModifiedBy>
  <cp:revision>81</cp:revision>
  <dcterms:created xsi:type="dcterms:W3CDTF">2021-03-18T22:41:21Z</dcterms:created>
  <dcterms:modified xsi:type="dcterms:W3CDTF">2021-11-10T17:26:30Z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703EED6B-68EE-4F2C-A2B5-3E8CEC373878</vt:lpwstr>
  </property>
  <property fmtid="{D5CDD505-2E9C-101B-9397-08002B2CF9AE}" pid="3" name="ArticulatePath">
    <vt:lpwstr>Presentation1</vt:lpwstr>
  </property>
</Properties>
</file>