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427" r:id="rId2"/>
    <p:sldId id="274" r:id="rId3"/>
    <p:sldId id="428" r:id="rId4"/>
    <p:sldId id="416"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7"/>
    <p:restoredTop sz="95541"/>
  </p:normalViewPr>
  <p:slideViewPr>
    <p:cSldViewPr snapToGrid="0" snapToObjects="1">
      <p:cViewPr varScale="1">
        <p:scale>
          <a:sx n="101" d="100"/>
          <a:sy n="101" d="100"/>
        </p:scale>
        <p:origin x="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E0D96-7C4F-994C-8699-F965BD123786}" type="datetimeFigureOut">
              <a:rPr lang="en-US" smtClean="0"/>
              <a:t>8/6/20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46CBA-56BA-A54F-BF09-16F8BAFD95CC}" type="slidenum">
              <a:rPr lang="en-US" smtClean="0"/>
              <a:t>‹#›</a:t>
            </a:fld>
            <a:endParaRPr lang="en-US"/>
          </a:p>
        </p:txBody>
      </p:sp>
    </p:spTree>
    <p:extLst>
      <p:ext uri="{BB962C8B-B14F-4D97-AF65-F5344CB8AC3E}">
        <p14:creationId xmlns:p14="http://schemas.microsoft.com/office/powerpoint/2010/main" val="18122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derived from a project planning document that we’ve created to provide some level of project discipline, keep us on-track, and help us to consider and manage potential barriers to the project’s success.  As such, we’ve given some thought regarding some of the project risks and invite you to help us consider others that we may not have addressed.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very broad risk is associated with not getting the project completed.  And, it’s our belief that failure to develop and implement an Institute-wide DEI strategic plan will result in the continuation of disconnected and uncoordinated efforts that do not maximize the return on our collective investment in DEI.  Without clearly defined goals and metrics, it is hard – at best – to assess the effectiveness of the programs that have been developed to promote inclusion and address compositional diversity.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and I thought that an important discussion for us today, as we are early in the planning process, is an open discussion about risk.  What are the risks to the success of the project, that is, the development of a strategic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 risks include those listed on this slide, which we offer as a basis to start the discussion.  We would welcome your thoughts on these, and in particular, any other risks that you would identify.</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Broad appreciation and value for decentralization and autonomy in how each DLC addresses the needs and concerns of students, postdocs, staff and/or faculty within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Being able to come to a consensus regarding our prioritizing of strategic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Managing the expectations that this 5-year plan will address and resolve all inclusion challenges presented to every underrepresented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stakeholders, particularly those who are busier than ever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We’ve been in a virtual world for some time now, and at some point I would anticipate we will be back on campus. The transition between them will also be important to keep in mind.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Faculty (program- and department-level) support and buy-in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time-bound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Scale and scope</a:t>
            </a:r>
          </a:p>
          <a:p>
            <a:br>
              <a:rPr lang="en-US" dirty="0"/>
            </a:br>
            <a:endParaRPr lang="en-US" b="0" dirty="0"/>
          </a:p>
          <a:p>
            <a:endParaRPr lang="en-US" dirty="0"/>
          </a:p>
        </p:txBody>
      </p:sp>
      <p:sp>
        <p:nvSpPr>
          <p:cNvPr id="4" name="Slide Number Placeholder 3"/>
          <p:cNvSpPr>
            <a:spLocks noGrp="1"/>
          </p:cNvSpPr>
          <p:nvPr>
            <p:ph type="sldNum" sz="quarter" idx="5"/>
          </p:nvPr>
        </p:nvSpPr>
        <p:spPr/>
        <p:txBody>
          <a:bodyPr/>
          <a:lstStyle/>
          <a:p>
            <a:fld id="{D4246CBA-56BA-A54F-BF09-16F8BAFD95CC}" type="slidenum">
              <a:rPr lang="en-US" smtClean="0"/>
              <a:t>1</a:t>
            </a:fld>
            <a:endParaRPr lang="en-US"/>
          </a:p>
        </p:txBody>
      </p:sp>
    </p:spTree>
    <p:extLst>
      <p:ext uri="{BB962C8B-B14F-4D97-AF65-F5344CB8AC3E}">
        <p14:creationId xmlns:p14="http://schemas.microsoft.com/office/powerpoint/2010/main" val="196049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46CBA-56BA-A54F-BF09-16F8BAFD95CC}" type="slidenum">
              <a:rPr lang="en-US" smtClean="0"/>
              <a:t>2</a:t>
            </a:fld>
            <a:endParaRPr lang="en-US"/>
          </a:p>
        </p:txBody>
      </p:sp>
    </p:spTree>
    <p:extLst>
      <p:ext uri="{BB962C8B-B14F-4D97-AF65-F5344CB8AC3E}">
        <p14:creationId xmlns:p14="http://schemas.microsoft.com/office/powerpoint/2010/main" val="8097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derived from a project planning document that we’ve created to provide some level of project discipline, keep us on-track, and help us to consider and manage potential barriers to the project’s success.  As such, we’ve given some thought regarding some of the project risks and invite you to help us consider others that we may not have addressed.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very broad risk is associated with not getting the project completed.  And, it’s our belief that failure to develop and implement an Institute-wide DEI strategic plan will result in the continuation of disconnected and uncoordinated efforts that do not maximize the return on our collective investment in DEI.  Without clearly defined goals and metrics, it is hard – at best – to assess the effectiveness of the programs that have been developed to promote inclusion and address compositional diversity.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and I thought that an important discussion for us today, as we are early in the planning process, is an open discussion about risk.  What are the risks to the success of the project, that is, the development of a strategic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 risks include those listed on this slide, which we offer as a basis to start the discussion.  We would welcome your thoughts on these, and in particular, any other risks that you would identify.</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Broad appreciation and value for decentralization and autonomy in how each DLC addresses the needs and concerns of students, postdocs, staff and/or faculty within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Being able to come to a consensus regarding our prioritizing of strategic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Managing the expectations that this 5-year plan will address and resolve all inclusion challenges presented to every underrepresented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stakeholders, particularly those who are busier than ever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We’ve been in a virtual world for some time now, and at some point I would anticipate we will be back on campus. The transition between them will also be important to keep in mind.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Faculty (program- and department-level) support and buy-in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time-bound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Scale and scope</a:t>
            </a:r>
          </a:p>
          <a:p>
            <a:br>
              <a:rPr lang="en-US" dirty="0"/>
            </a:br>
            <a:endParaRPr lang="en-US" b="0" dirty="0"/>
          </a:p>
          <a:p>
            <a:endParaRPr lang="en-US" dirty="0"/>
          </a:p>
        </p:txBody>
      </p:sp>
      <p:sp>
        <p:nvSpPr>
          <p:cNvPr id="4" name="Slide Number Placeholder 3"/>
          <p:cNvSpPr>
            <a:spLocks noGrp="1"/>
          </p:cNvSpPr>
          <p:nvPr>
            <p:ph type="sldNum" sz="quarter" idx="5"/>
          </p:nvPr>
        </p:nvSpPr>
        <p:spPr/>
        <p:txBody>
          <a:bodyPr/>
          <a:lstStyle/>
          <a:p>
            <a:fld id="{D4246CBA-56BA-A54F-BF09-16F8BAFD95CC}" type="slidenum">
              <a:rPr lang="en-US" smtClean="0"/>
              <a:t>3</a:t>
            </a:fld>
            <a:endParaRPr lang="en-US"/>
          </a:p>
        </p:txBody>
      </p:sp>
    </p:spTree>
    <p:extLst>
      <p:ext uri="{BB962C8B-B14F-4D97-AF65-F5344CB8AC3E}">
        <p14:creationId xmlns:p14="http://schemas.microsoft.com/office/powerpoint/2010/main" val="419820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D4246CBA-56BA-A54F-BF09-16F8BAFD95CC}" type="slidenum">
              <a:rPr lang="en-US" smtClean="0"/>
              <a:t>4</a:t>
            </a:fld>
            <a:endParaRPr lang="en-US"/>
          </a:p>
        </p:txBody>
      </p:sp>
    </p:spTree>
    <p:extLst>
      <p:ext uri="{BB962C8B-B14F-4D97-AF65-F5344CB8AC3E}">
        <p14:creationId xmlns:p14="http://schemas.microsoft.com/office/powerpoint/2010/main" val="67910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46CBA-56BA-A54F-BF09-16F8BAFD95CC}" type="slidenum">
              <a:rPr lang="en-US" smtClean="0"/>
              <a:t>5</a:t>
            </a:fld>
            <a:endParaRPr lang="en-US"/>
          </a:p>
        </p:txBody>
      </p:sp>
    </p:spTree>
    <p:extLst>
      <p:ext uri="{BB962C8B-B14F-4D97-AF65-F5344CB8AC3E}">
        <p14:creationId xmlns:p14="http://schemas.microsoft.com/office/powerpoint/2010/main" val="207542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1CBD-03A7-BE46-94D1-17C0E6090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5AD204-11BA-A54A-A610-6499C5740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0FE67-CBA8-604B-A792-E5C509245A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198750-EB26-6F49-AADE-172179EF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9D95B-90C1-1344-92C4-DFCA9F71876E}"/>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339970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2EC7-6FAD-144F-8CE1-1EFDC0D8F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B9B19B-1D42-FF42-8B6C-079327AA9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46887-54E0-F841-A3E5-035D3AFA517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C8CD3C-A095-1B46-8814-C3A76627E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E6F50-78E7-6848-9DE3-A5E46DD91A64}"/>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416003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11052-7E3C-CD41-B4E4-91B09D8C7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104310-03F1-FF4E-8A5E-BDC77F7AE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DFE69-466D-1F44-8D3C-9D15ED3252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17821E-ACC8-9540-9C7E-AD9EEE5DF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85CCE-5B83-4249-B484-37C5240907BB}"/>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194610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9AF2-B0D3-4A4C-AD11-93B99C511483}"/>
              </a:ext>
            </a:extLst>
          </p:cNvPr>
          <p:cNvSpPr>
            <a:spLocks noGrp="1"/>
          </p:cNvSpPr>
          <p:nvPr>
            <p:ph type="title"/>
          </p:nvPr>
        </p:nvSpPr>
        <p:spPr/>
        <p:txBody>
          <a:bodyPr/>
          <a:lstStyle>
            <a:lvl1pPr>
              <a:defRPr>
                <a:solidFill>
                  <a:srgbClr val="A31F3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030C3C-70DF-B54C-A3C3-4FCA56B8A947}"/>
              </a:ext>
            </a:extLst>
          </p:cNvPr>
          <p:cNvSpPr>
            <a:spLocks noGrp="1"/>
          </p:cNvSpPr>
          <p:nvPr>
            <p:ph idx="1"/>
          </p:nvPr>
        </p:nvSpPr>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ntitled-3.tif">
            <a:extLst>
              <a:ext uri="{FF2B5EF4-FFF2-40B4-BE49-F238E27FC236}">
                <a16:creationId xmlns:a16="http://schemas.microsoft.com/office/drawing/2014/main" id="{FFF3A71F-04D8-7D40-B76A-A37F676CE4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198" y="6083300"/>
            <a:ext cx="316425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4BBC4BFE-AF89-5047-9851-BCBE4CDE15D8}"/>
              </a:ext>
            </a:extLst>
          </p:cNvPr>
          <p:cNvSpPr>
            <a:spLocks noChangeShapeType="1"/>
          </p:cNvSpPr>
          <p:nvPr userDrawn="1"/>
        </p:nvSpPr>
        <p:spPr bwMode="auto">
          <a:xfrm flipV="1">
            <a:off x="838198" y="5854817"/>
            <a:ext cx="10515601"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Geneva" charset="0"/>
            </a:endParaRPr>
          </a:p>
        </p:txBody>
      </p:sp>
      <p:sp>
        <p:nvSpPr>
          <p:cNvPr id="9" name="Line 8">
            <a:extLst>
              <a:ext uri="{FF2B5EF4-FFF2-40B4-BE49-F238E27FC236}">
                <a16:creationId xmlns:a16="http://schemas.microsoft.com/office/drawing/2014/main" id="{C4C6D9BF-F6D3-014C-9769-7F3F72124691}"/>
              </a:ext>
            </a:extLst>
          </p:cNvPr>
          <p:cNvSpPr>
            <a:spLocks noChangeShapeType="1"/>
          </p:cNvSpPr>
          <p:nvPr userDrawn="1"/>
        </p:nvSpPr>
        <p:spPr bwMode="auto">
          <a:xfrm flipV="1">
            <a:off x="838198" y="1390612"/>
            <a:ext cx="10515601" cy="0"/>
          </a:xfrm>
          <a:prstGeom prst="line">
            <a:avLst/>
          </a:prstGeom>
          <a:noFill/>
          <a:ln w="25400">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Geneva" charset="0"/>
            </a:endParaRPr>
          </a:p>
        </p:txBody>
      </p:sp>
    </p:spTree>
    <p:extLst>
      <p:ext uri="{BB962C8B-B14F-4D97-AF65-F5344CB8AC3E}">
        <p14:creationId xmlns:p14="http://schemas.microsoft.com/office/powerpoint/2010/main" val="398179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73F4-578E-2645-BAF5-E85669463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5BAAA-62E6-1B41-8BFA-DFC670EF7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984C0-9182-DF41-8B25-7534F93DCA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5C9D52-BF8A-784E-93ED-E949E242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1AD84-52F7-064F-8DBE-5ED441ECC909}"/>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68515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ACED-0731-5842-9A4B-C310DBA67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FE422-3258-8F4A-B23C-C4C8768CF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22E10C-B1A4-124E-B88D-82DB7D1A4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C0409-E039-DE4B-89F3-CB96895BFB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00C675-2701-A546-84E9-FF0663EED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45995-6A0C-0542-A560-270730C780BD}"/>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54956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87DC-0393-554E-9692-FE4379713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C27C1-BED4-1A40-B32B-9F63B8440E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08909-62AF-2049-B86E-F5644C68C0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7798D-39EE-AD4D-A64D-5527B8B43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3CD1E-7955-AB46-B190-2439437BE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14A15-72B1-F548-A709-A9527ED8AA3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2FF968-6E37-8C40-9B98-0BE06A610E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58BD5C-D06A-064B-A2A6-B3547BE24708}"/>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12972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351D-3D19-1E47-882A-6FFC56FE7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783991-46B7-A944-9D04-E23EDC891D4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4680F89-C45B-E144-8C1A-57D5A2F17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3FD93-5B25-8F4E-9017-8E4B9E11B183}"/>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164773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8C3EF-2BBB-764A-9ABB-FB778BC4FAC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276BAA-2F27-B443-962A-23D556F19A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19F15-5A5A-3A49-BD5E-BF5FB6204CA3}"/>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27162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B937-BFA3-354B-95AF-55B362245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0579A-2519-7F41-ACF6-33EC1BD12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4A5D9-181E-8A4F-A18D-D873DDA23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A7085-D87A-EC47-AD75-DFC35DEF340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20D1EFC-87CD-944D-ACF7-42910CD6B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6C348-5C92-884D-9E5B-ADB6A37BB45E}"/>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384589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259E-691F-1B4F-BEFF-7ADAD6D8B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D9D0C1-8F6A-BB48-81E1-413DE7B9B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E6D07-EBD3-2E4B-A58D-6F087651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E8000-7C24-4E49-BF68-62784C1C7F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9E6FBC9-CD38-FA42-BEF4-71B454E8D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49F82-7DE9-464A-8878-F15E9DED7750}"/>
              </a:ext>
            </a:extLst>
          </p:cNvPr>
          <p:cNvSpPr>
            <a:spLocks noGrp="1"/>
          </p:cNvSpPr>
          <p:nvPr>
            <p:ph type="sldNum" sz="quarter" idx="12"/>
          </p:nvPr>
        </p:nvSpPr>
        <p:spPr/>
        <p:txBody>
          <a:bodyPr/>
          <a:lstStyle/>
          <a:p>
            <a:fld id="{CCFC3534-1B0E-E448-8AB1-39905BFAA921}" type="slidenum">
              <a:rPr lang="en-US" smtClean="0"/>
              <a:t>‹#›</a:t>
            </a:fld>
            <a:endParaRPr lang="en-US"/>
          </a:p>
        </p:txBody>
      </p:sp>
    </p:spTree>
    <p:extLst>
      <p:ext uri="{BB962C8B-B14F-4D97-AF65-F5344CB8AC3E}">
        <p14:creationId xmlns:p14="http://schemas.microsoft.com/office/powerpoint/2010/main" val="156367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FE64E-26C8-3B49-BEFB-AECCF696A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86F497-264B-9948-9C59-88FB890BD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DDCF9-BC00-6845-A46F-C77F6B103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98E4E4E-DAA6-9447-846A-412D3AA67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386DC-972F-A94C-96B6-B91781D87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C3534-1B0E-E448-8AB1-39905BFAA921}" type="slidenum">
              <a:rPr lang="en-US" smtClean="0"/>
              <a:t>‹#›</a:t>
            </a:fld>
            <a:endParaRPr lang="en-US"/>
          </a:p>
        </p:txBody>
      </p:sp>
    </p:spTree>
    <p:extLst>
      <p:ext uri="{BB962C8B-B14F-4D97-AF65-F5344CB8AC3E}">
        <p14:creationId xmlns:p14="http://schemas.microsoft.com/office/powerpoint/2010/main" val="239746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19C70-596A-994D-AADA-651DF28D9102}"/>
              </a:ext>
            </a:extLst>
          </p:cNvPr>
          <p:cNvPicPr>
            <a:picLocks noChangeAspect="1"/>
          </p:cNvPicPr>
          <p:nvPr/>
        </p:nvPicPr>
        <p:blipFill rotWithShape="1">
          <a:blip r:embed="rId3"/>
          <a:srcRect b="9734"/>
          <a:stretch/>
        </p:blipFill>
        <p:spPr>
          <a:xfrm>
            <a:off x="1081532" y="1690688"/>
            <a:ext cx="2603500" cy="2538090"/>
          </a:xfrm>
          <a:prstGeom prst="rect">
            <a:avLst/>
          </a:prstGeom>
        </p:spPr>
      </p:pic>
      <p:sp>
        <p:nvSpPr>
          <p:cNvPr id="6" name="Slide Number Placeholder 3">
            <a:extLst>
              <a:ext uri="{FF2B5EF4-FFF2-40B4-BE49-F238E27FC236}">
                <a16:creationId xmlns:a16="http://schemas.microsoft.com/office/drawing/2014/main" id="{D257AF88-E5C8-0543-AF92-1C9C7CFC47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FC3534-1B0E-E448-8AB1-39905BFAA921}" type="slidenum">
              <a:rPr lang="en-US" sz="1200" smtClean="0">
                <a:solidFill>
                  <a:schemeClr val="bg1">
                    <a:lumMod val="50000"/>
                  </a:schemeClr>
                </a:solidFill>
              </a:rPr>
              <a:pPr algn="r"/>
              <a:t>1</a:t>
            </a:fld>
            <a:endParaRPr lang="en-US" sz="1200" dirty="0">
              <a:solidFill>
                <a:schemeClr val="bg1">
                  <a:lumMod val="50000"/>
                </a:schemeClr>
              </a:solidFill>
            </a:endParaRPr>
          </a:p>
        </p:txBody>
      </p:sp>
      <p:sp>
        <p:nvSpPr>
          <p:cNvPr id="29" name="Title 1">
            <a:extLst>
              <a:ext uri="{FF2B5EF4-FFF2-40B4-BE49-F238E27FC236}">
                <a16:creationId xmlns:a16="http://schemas.microsoft.com/office/drawing/2014/main" id="{331C6032-3969-BC4D-9C21-37535C999AA5}"/>
              </a:ext>
            </a:extLst>
          </p:cNvPr>
          <p:cNvSpPr>
            <a:spLocks noGrp="1"/>
          </p:cNvSpPr>
          <p:nvPr>
            <p:ph type="title"/>
          </p:nvPr>
        </p:nvSpPr>
        <p:spPr>
          <a:xfrm>
            <a:off x="838200" y="365125"/>
            <a:ext cx="10515600" cy="1325563"/>
          </a:xfrm>
        </p:spPr>
        <p:txBody>
          <a:bodyPr>
            <a:normAutofit/>
          </a:bodyPr>
          <a:lstStyle/>
          <a:p>
            <a:r>
              <a:rPr lang="en-US" sz="4000" dirty="0"/>
              <a:t>DEI@</a:t>
            </a:r>
            <a:r>
              <a:rPr lang="en-US" sz="4000" b="1" dirty="0"/>
              <a:t>MIT – Vision</a:t>
            </a:r>
            <a:endParaRPr lang="en-US" sz="4000" dirty="0"/>
          </a:p>
        </p:txBody>
      </p:sp>
      <p:sp>
        <p:nvSpPr>
          <p:cNvPr id="63" name="Content Placeholder 2">
            <a:extLst>
              <a:ext uri="{FF2B5EF4-FFF2-40B4-BE49-F238E27FC236}">
                <a16:creationId xmlns:a16="http://schemas.microsoft.com/office/drawing/2014/main" id="{38BE2F31-D6DF-7345-A36E-33F2D7204BE4}"/>
              </a:ext>
            </a:extLst>
          </p:cNvPr>
          <p:cNvSpPr>
            <a:spLocks noGrp="1"/>
          </p:cNvSpPr>
          <p:nvPr>
            <p:ph idx="1"/>
          </p:nvPr>
        </p:nvSpPr>
        <p:spPr>
          <a:xfrm>
            <a:off x="1113282" y="1461334"/>
            <a:ext cx="2540000" cy="1512071"/>
          </a:xfrm>
        </p:spPr>
        <p:txBody>
          <a:bodyPr>
            <a:normAutofit/>
          </a:bodyPr>
          <a:lstStyle/>
          <a:p>
            <a:pPr marL="0" lvl="0" indent="0" algn="ctr">
              <a:spcBef>
                <a:spcPts val="0"/>
              </a:spcBef>
              <a:spcAft>
                <a:spcPts val="1800"/>
              </a:spcAft>
              <a:buNone/>
            </a:pPr>
            <a:r>
              <a:rPr lang="en-US" sz="2000" b="1" dirty="0">
                <a:solidFill>
                  <a:srgbClr val="A31F34"/>
                </a:solidFill>
              </a:rPr>
              <a:t>Strategic Action Plan</a:t>
            </a:r>
            <a:endParaRPr lang="en-US" sz="2000" dirty="0"/>
          </a:p>
        </p:txBody>
      </p:sp>
      <p:sp>
        <p:nvSpPr>
          <p:cNvPr id="5" name="TextBox 4">
            <a:extLst>
              <a:ext uri="{FF2B5EF4-FFF2-40B4-BE49-F238E27FC236}">
                <a16:creationId xmlns:a16="http://schemas.microsoft.com/office/drawing/2014/main" id="{0E20C565-56B1-2B46-AB13-5662D1A341FC}"/>
              </a:ext>
            </a:extLst>
          </p:cNvPr>
          <p:cNvSpPr txBox="1"/>
          <p:nvPr/>
        </p:nvSpPr>
        <p:spPr>
          <a:xfrm>
            <a:off x="10667998" y="302899"/>
            <a:ext cx="1133644" cy="523220"/>
          </a:xfrm>
          <a:prstGeom prst="rect">
            <a:avLst/>
          </a:prstGeom>
          <a:noFill/>
        </p:spPr>
        <p:txBody>
          <a:bodyPr wrap="none" rtlCol="0">
            <a:spAutoFit/>
          </a:bodyPr>
          <a:lstStyle/>
          <a:p>
            <a:r>
              <a:rPr lang="en-US" sz="2800" dirty="0">
                <a:solidFill>
                  <a:schemeClr val="bg1">
                    <a:lumMod val="50000"/>
                  </a:schemeClr>
                </a:solidFill>
                <a:latin typeface="Calibri Light" panose="020F0302020204030204" pitchFamily="34" charset="0"/>
                <a:cs typeface="Calibri Light" panose="020F0302020204030204" pitchFamily="34" charset="0"/>
              </a:rPr>
              <a:t>DRAFT</a:t>
            </a:r>
          </a:p>
        </p:txBody>
      </p:sp>
      <p:sp>
        <p:nvSpPr>
          <p:cNvPr id="10" name="Content Placeholder 2">
            <a:extLst>
              <a:ext uri="{FF2B5EF4-FFF2-40B4-BE49-F238E27FC236}">
                <a16:creationId xmlns:a16="http://schemas.microsoft.com/office/drawing/2014/main" id="{DD63AFCD-06F1-3F4D-A4B7-2216FEED69C9}"/>
              </a:ext>
            </a:extLst>
          </p:cNvPr>
          <p:cNvSpPr txBox="1">
            <a:spLocks/>
          </p:cNvSpPr>
          <p:nvPr/>
        </p:nvSpPr>
        <p:spPr>
          <a:xfrm>
            <a:off x="728354" y="4272484"/>
            <a:ext cx="3309855" cy="1548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000" dirty="0"/>
              <a:t>Priorities and Goals</a:t>
            </a:r>
          </a:p>
          <a:p>
            <a:pPr>
              <a:spcBef>
                <a:spcPts val="0"/>
              </a:spcBef>
              <a:spcAft>
                <a:spcPts val="600"/>
              </a:spcAft>
            </a:pPr>
            <a:r>
              <a:rPr lang="en-US" sz="2000" dirty="0"/>
              <a:t>Commitments</a:t>
            </a:r>
          </a:p>
          <a:p>
            <a:pPr>
              <a:spcBef>
                <a:spcPts val="0"/>
              </a:spcBef>
              <a:spcAft>
                <a:spcPts val="600"/>
              </a:spcAft>
            </a:pPr>
            <a:r>
              <a:rPr lang="en-US" sz="2000" dirty="0"/>
              <a:t>Executable and Measurable Tactics, Programs, Initiatives</a:t>
            </a:r>
          </a:p>
        </p:txBody>
      </p:sp>
      <p:sp>
        <p:nvSpPr>
          <p:cNvPr id="13" name="Content Placeholder 2">
            <a:extLst>
              <a:ext uri="{FF2B5EF4-FFF2-40B4-BE49-F238E27FC236}">
                <a16:creationId xmlns:a16="http://schemas.microsoft.com/office/drawing/2014/main" id="{89F542AA-0B15-FC42-A86F-91D19537B000}"/>
              </a:ext>
            </a:extLst>
          </p:cNvPr>
          <p:cNvSpPr txBox="1">
            <a:spLocks/>
          </p:cNvSpPr>
          <p:nvPr/>
        </p:nvSpPr>
        <p:spPr>
          <a:xfrm>
            <a:off x="4622410" y="4272484"/>
            <a:ext cx="2397125" cy="1548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000" b="1" dirty="0"/>
              <a:t>Institute-wide</a:t>
            </a:r>
          </a:p>
          <a:p>
            <a:pPr>
              <a:spcBef>
                <a:spcPts val="0"/>
              </a:spcBef>
              <a:spcAft>
                <a:spcPts val="600"/>
              </a:spcAft>
            </a:pPr>
            <a:r>
              <a:rPr lang="en-US" sz="2000" b="1" dirty="0"/>
              <a:t>Local</a:t>
            </a:r>
            <a:r>
              <a:rPr lang="en-US" sz="2000" dirty="0"/>
              <a:t> responsibility and action</a:t>
            </a:r>
          </a:p>
          <a:p>
            <a:pPr>
              <a:spcBef>
                <a:spcPts val="0"/>
              </a:spcBef>
              <a:spcAft>
                <a:spcPts val="600"/>
              </a:spcAft>
            </a:pPr>
            <a:r>
              <a:rPr lang="en-US" sz="2000" b="1" dirty="0"/>
              <a:t>Central</a:t>
            </a:r>
            <a:r>
              <a:rPr lang="en-US" sz="2000" dirty="0"/>
              <a:t> support and coordination</a:t>
            </a:r>
          </a:p>
        </p:txBody>
      </p:sp>
      <p:sp>
        <p:nvSpPr>
          <p:cNvPr id="16" name="Content Placeholder 2">
            <a:extLst>
              <a:ext uri="{FF2B5EF4-FFF2-40B4-BE49-F238E27FC236}">
                <a16:creationId xmlns:a16="http://schemas.microsoft.com/office/drawing/2014/main" id="{3A897918-614B-DE47-9F0E-67FCFF15ECF1}"/>
              </a:ext>
            </a:extLst>
          </p:cNvPr>
          <p:cNvSpPr txBox="1">
            <a:spLocks/>
          </p:cNvSpPr>
          <p:nvPr/>
        </p:nvSpPr>
        <p:spPr>
          <a:xfrm>
            <a:off x="7913770" y="4272484"/>
            <a:ext cx="3440030" cy="1548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000" dirty="0"/>
              <a:t>Individuals, Offices, Groups</a:t>
            </a:r>
          </a:p>
          <a:p>
            <a:pPr>
              <a:spcBef>
                <a:spcPts val="0"/>
              </a:spcBef>
              <a:spcAft>
                <a:spcPts val="600"/>
              </a:spcAft>
            </a:pPr>
            <a:r>
              <a:rPr lang="en-US" sz="2000" dirty="0"/>
              <a:t>Committed to implementing Strategic Action Plan</a:t>
            </a:r>
          </a:p>
          <a:p>
            <a:pPr>
              <a:spcBef>
                <a:spcPts val="0"/>
              </a:spcBef>
              <a:spcAft>
                <a:spcPts val="600"/>
              </a:spcAft>
            </a:pPr>
            <a:r>
              <a:rPr lang="en-US" sz="2000" dirty="0"/>
              <a:t>Synergistic Partnerships</a:t>
            </a:r>
          </a:p>
        </p:txBody>
      </p:sp>
      <p:grpSp>
        <p:nvGrpSpPr>
          <p:cNvPr id="30" name="Group 29">
            <a:extLst>
              <a:ext uri="{FF2B5EF4-FFF2-40B4-BE49-F238E27FC236}">
                <a16:creationId xmlns:a16="http://schemas.microsoft.com/office/drawing/2014/main" id="{61746294-5F3E-3942-9859-013CFE74E6EE}"/>
              </a:ext>
            </a:extLst>
          </p:cNvPr>
          <p:cNvGrpSpPr/>
          <p:nvPr/>
        </p:nvGrpSpPr>
        <p:grpSpPr>
          <a:xfrm>
            <a:off x="4313291" y="1461334"/>
            <a:ext cx="3015362" cy="2616874"/>
            <a:chOff x="4313291" y="1461334"/>
            <a:chExt cx="3015362" cy="2616874"/>
          </a:xfrm>
        </p:grpSpPr>
        <p:sp>
          <p:nvSpPr>
            <p:cNvPr id="12" name="Content Placeholder 2">
              <a:extLst>
                <a:ext uri="{FF2B5EF4-FFF2-40B4-BE49-F238E27FC236}">
                  <a16:creationId xmlns:a16="http://schemas.microsoft.com/office/drawing/2014/main" id="{D01F580A-63EE-AA40-A1E9-82EAF673A695}"/>
                </a:ext>
              </a:extLst>
            </p:cNvPr>
            <p:cNvSpPr txBox="1">
              <a:spLocks/>
            </p:cNvSpPr>
            <p:nvPr/>
          </p:nvSpPr>
          <p:spPr>
            <a:xfrm>
              <a:off x="4550972" y="1461334"/>
              <a:ext cx="2540000" cy="151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800"/>
                </a:spcAft>
                <a:buFont typeface="Arial" panose="020B0604020202020204" pitchFamily="34" charset="0"/>
                <a:buNone/>
              </a:pPr>
              <a:r>
                <a:rPr lang="en-US" sz="2000" b="1" dirty="0">
                  <a:solidFill>
                    <a:srgbClr val="A31F34"/>
                  </a:solidFill>
                </a:rPr>
                <a:t>Network</a:t>
              </a:r>
              <a:endParaRPr lang="en-US" sz="2000" dirty="0"/>
            </a:p>
          </p:txBody>
        </p:sp>
        <p:pic>
          <p:nvPicPr>
            <p:cNvPr id="18" name="Picture 17">
              <a:extLst>
                <a:ext uri="{FF2B5EF4-FFF2-40B4-BE49-F238E27FC236}">
                  <a16:creationId xmlns:a16="http://schemas.microsoft.com/office/drawing/2014/main" id="{942471DC-B34A-DC47-993B-1A52F5AD2C9C}"/>
                </a:ext>
              </a:extLst>
            </p:cNvPr>
            <p:cNvPicPr>
              <a:picLocks noChangeAspect="1"/>
            </p:cNvPicPr>
            <p:nvPr/>
          </p:nvPicPr>
          <p:blipFill rotWithShape="1">
            <a:blip r:embed="rId4"/>
            <a:srcRect l="12702" r="8409"/>
            <a:stretch/>
          </p:blipFill>
          <p:spPr>
            <a:xfrm>
              <a:off x="4313291" y="1954714"/>
              <a:ext cx="3015362" cy="2123494"/>
            </a:xfrm>
            <a:prstGeom prst="rect">
              <a:avLst/>
            </a:prstGeom>
          </p:spPr>
        </p:pic>
      </p:grpSp>
      <p:grpSp>
        <p:nvGrpSpPr>
          <p:cNvPr id="31" name="Group 30">
            <a:extLst>
              <a:ext uri="{FF2B5EF4-FFF2-40B4-BE49-F238E27FC236}">
                <a16:creationId xmlns:a16="http://schemas.microsoft.com/office/drawing/2014/main" id="{824F9BF4-7D08-2C46-AC0D-CBD939DCD2F0}"/>
              </a:ext>
            </a:extLst>
          </p:cNvPr>
          <p:cNvGrpSpPr/>
          <p:nvPr/>
        </p:nvGrpSpPr>
        <p:grpSpPr>
          <a:xfrm>
            <a:off x="8185150" y="1461334"/>
            <a:ext cx="2540000" cy="2608280"/>
            <a:chOff x="8185150" y="1461334"/>
            <a:chExt cx="2540000" cy="2608280"/>
          </a:xfrm>
        </p:grpSpPr>
        <p:sp>
          <p:nvSpPr>
            <p:cNvPr id="15" name="Content Placeholder 2">
              <a:extLst>
                <a:ext uri="{FF2B5EF4-FFF2-40B4-BE49-F238E27FC236}">
                  <a16:creationId xmlns:a16="http://schemas.microsoft.com/office/drawing/2014/main" id="{268CC65F-3589-9140-B69F-349FA37B3A5A}"/>
                </a:ext>
              </a:extLst>
            </p:cNvPr>
            <p:cNvSpPr txBox="1">
              <a:spLocks/>
            </p:cNvSpPr>
            <p:nvPr/>
          </p:nvSpPr>
          <p:spPr>
            <a:xfrm>
              <a:off x="8185150" y="1461334"/>
              <a:ext cx="2540000" cy="151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800"/>
                </a:spcAft>
                <a:buFont typeface="Arial" panose="020B0604020202020204" pitchFamily="34" charset="0"/>
                <a:buNone/>
              </a:pPr>
              <a:r>
                <a:rPr lang="en-US" sz="2000" b="1" dirty="0">
                  <a:solidFill>
                    <a:srgbClr val="A31F34"/>
                  </a:solidFill>
                </a:rPr>
                <a:t>People</a:t>
              </a:r>
              <a:endParaRPr lang="en-US" sz="2000" dirty="0"/>
            </a:p>
          </p:txBody>
        </p:sp>
        <p:pic>
          <p:nvPicPr>
            <p:cNvPr id="28" name="Picture 27">
              <a:extLst>
                <a:ext uri="{FF2B5EF4-FFF2-40B4-BE49-F238E27FC236}">
                  <a16:creationId xmlns:a16="http://schemas.microsoft.com/office/drawing/2014/main" id="{887CE86A-51E6-7041-BF49-6447C86E8A2F}"/>
                </a:ext>
              </a:extLst>
            </p:cNvPr>
            <p:cNvPicPr>
              <a:picLocks noChangeAspect="1"/>
            </p:cNvPicPr>
            <p:nvPr/>
          </p:nvPicPr>
          <p:blipFill rotWithShape="1">
            <a:blip r:embed="rId5"/>
            <a:srcRect r="50501" b="50501"/>
            <a:stretch/>
          </p:blipFill>
          <p:spPr>
            <a:xfrm>
              <a:off x="8360801" y="1922112"/>
              <a:ext cx="2147502" cy="2147502"/>
            </a:xfrm>
            <a:prstGeom prst="rect">
              <a:avLst/>
            </a:prstGeom>
          </p:spPr>
        </p:pic>
      </p:grpSp>
    </p:spTree>
    <p:extLst>
      <p:ext uri="{BB962C8B-B14F-4D97-AF65-F5344CB8AC3E}">
        <p14:creationId xmlns:p14="http://schemas.microsoft.com/office/powerpoint/2010/main" val="12740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10"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257AF88-E5C8-0543-AF92-1C9C7CFC47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FC3534-1B0E-E448-8AB1-39905BFAA921}" type="slidenum">
              <a:rPr lang="en-US" sz="1200" smtClean="0">
                <a:solidFill>
                  <a:schemeClr val="bg1">
                    <a:lumMod val="50000"/>
                  </a:schemeClr>
                </a:solidFill>
              </a:rPr>
              <a:pPr algn="r"/>
              <a:t>2</a:t>
            </a:fld>
            <a:endParaRPr lang="en-US" sz="1200" dirty="0">
              <a:solidFill>
                <a:schemeClr val="bg1">
                  <a:lumMod val="50000"/>
                </a:schemeClr>
              </a:solidFill>
            </a:endParaRPr>
          </a:p>
        </p:txBody>
      </p:sp>
      <p:sp>
        <p:nvSpPr>
          <p:cNvPr id="29" name="Title 1">
            <a:extLst>
              <a:ext uri="{FF2B5EF4-FFF2-40B4-BE49-F238E27FC236}">
                <a16:creationId xmlns:a16="http://schemas.microsoft.com/office/drawing/2014/main" id="{331C6032-3969-BC4D-9C21-37535C999AA5}"/>
              </a:ext>
            </a:extLst>
          </p:cNvPr>
          <p:cNvSpPr>
            <a:spLocks noGrp="1"/>
          </p:cNvSpPr>
          <p:nvPr>
            <p:ph type="title"/>
          </p:nvPr>
        </p:nvSpPr>
        <p:spPr>
          <a:xfrm>
            <a:off x="838200" y="365125"/>
            <a:ext cx="10515600" cy="1325563"/>
          </a:xfrm>
        </p:spPr>
        <p:txBody>
          <a:bodyPr>
            <a:normAutofit/>
          </a:bodyPr>
          <a:lstStyle/>
          <a:p>
            <a:r>
              <a:rPr lang="en-US" sz="4000" dirty="0"/>
              <a:t>DEI@</a:t>
            </a:r>
            <a:r>
              <a:rPr lang="en-US" sz="4000" b="1" dirty="0"/>
              <a:t>MIT </a:t>
            </a:r>
            <a:r>
              <a:rPr lang="en-US" sz="4000" dirty="0"/>
              <a:t>– Strategic Priorities</a:t>
            </a:r>
          </a:p>
        </p:txBody>
      </p:sp>
      <p:grpSp>
        <p:nvGrpSpPr>
          <p:cNvPr id="22" name="Group 21">
            <a:extLst>
              <a:ext uri="{FF2B5EF4-FFF2-40B4-BE49-F238E27FC236}">
                <a16:creationId xmlns:a16="http://schemas.microsoft.com/office/drawing/2014/main" id="{4AF9CD65-D5B4-784E-BB21-9B146D225781}"/>
              </a:ext>
            </a:extLst>
          </p:cNvPr>
          <p:cNvGrpSpPr>
            <a:grpSpLocks noChangeAspect="1"/>
          </p:cNvGrpSpPr>
          <p:nvPr/>
        </p:nvGrpSpPr>
        <p:grpSpPr>
          <a:xfrm>
            <a:off x="838200" y="1590674"/>
            <a:ext cx="4224682" cy="4023360"/>
            <a:chOff x="3801197" y="1676400"/>
            <a:chExt cx="4589604" cy="4370894"/>
          </a:xfrm>
        </p:grpSpPr>
        <p:sp>
          <p:nvSpPr>
            <p:cNvPr id="23" name="Oval 22">
              <a:extLst>
                <a:ext uri="{FF2B5EF4-FFF2-40B4-BE49-F238E27FC236}">
                  <a16:creationId xmlns:a16="http://schemas.microsoft.com/office/drawing/2014/main" id="{73B8D1E3-3874-C34A-816B-964B4BA7F86C}"/>
                </a:ext>
              </a:extLst>
            </p:cNvPr>
            <p:cNvSpPr/>
            <p:nvPr/>
          </p:nvSpPr>
          <p:spPr>
            <a:xfrm>
              <a:off x="5314145" y="3452290"/>
              <a:ext cx="1562309" cy="1565156"/>
            </a:xfrm>
            <a:prstGeom prst="ellipse">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4" name="Oval 23">
              <a:extLst>
                <a:ext uri="{FF2B5EF4-FFF2-40B4-BE49-F238E27FC236}">
                  <a16:creationId xmlns:a16="http://schemas.microsoft.com/office/drawing/2014/main" id="{F424CFE0-FD09-2F49-BBAD-62F972FEC82E}"/>
                </a:ext>
              </a:extLst>
            </p:cNvPr>
            <p:cNvSpPr/>
            <p:nvPr/>
          </p:nvSpPr>
          <p:spPr>
            <a:xfrm>
              <a:off x="3801197" y="4481775"/>
              <a:ext cx="1565519" cy="1565519"/>
            </a:xfrm>
            <a:prstGeom prst="ellipse">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5" name="Oval 24">
              <a:extLst>
                <a:ext uri="{FF2B5EF4-FFF2-40B4-BE49-F238E27FC236}">
                  <a16:creationId xmlns:a16="http://schemas.microsoft.com/office/drawing/2014/main" id="{714EF6F5-8DE4-6045-BAF6-196ECEEC144E}"/>
                </a:ext>
              </a:extLst>
            </p:cNvPr>
            <p:cNvSpPr/>
            <p:nvPr/>
          </p:nvSpPr>
          <p:spPr>
            <a:xfrm>
              <a:off x="6825282" y="4481775"/>
              <a:ext cx="1565519" cy="1565519"/>
            </a:xfrm>
            <a:prstGeom prst="ellipse">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6" name="Oval 25">
              <a:extLst>
                <a:ext uri="{FF2B5EF4-FFF2-40B4-BE49-F238E27FC236}">
                  <a16:creationId xmlns:a16="http://schemas.microsoft.com/office/drawing/2014/main" id="{DC0D6709-4DF3-E941-9E11-102A224BAA49}"/>
                </a:ext>
              </a:extLst>
            </p:cNvPr>
            <p:cNvSpPr/>
            <p:nvPr/>
          </p:nvSpPr>
          <p:spPr>
            <a:xfrm>
              <a:off x="5314145" y="1676400"/>
              <a:ext cx="1565519" cy="1565519"/>
            </a:xfrm>
            <a:prstGeom prst="ellipse">
              <a:avLst/>
            </a:prstGeom>
            <a:solidFill>
              <a:srgbClr val="FFFFFF"/>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7" name="Straight Connector 26">
              <a:extLst>
                <a:ext uri="{FF2B5EF4-FFF2-40B4-BE49-F238E27FC236}">
                  <a16:creationId xmlns:a16="http://schemas.microsoft.com/office/drawing/2014/main" id="{A376C250-A0D2-184F-A43F-2216C566834E}"/>
                </a:ext>
              </a:extLst>
            </p:cNvPr>
            <p:cNvCxnSpPr>
              <a:endCxn id="30" idx="0"/>
            </p:cNvCxnSpPr>
            <p:nvPr/>
          </p:nvCxnSpPr>
          <p:spPr>
            <a:xfrm>
              <a:off x="6095300" y="3249549"/>
              <a:ext cx="0" cy="202741"/>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75B9B73-8EB0-B249-AD51-56A07D3E36EB}"/>
                </a:ext>
              </a:extLst>
            </p:cNvPr>
            <p:cNvCxnSpPr>
              <a:endCxn id="31" idx="7"/>
            </p:cNvCxnSpPr>
            <p:nvPr/>
          </p:nvCxnSpPr>
          <p:spPr>
            <a:xfrm flipH="1">
              <a:off x="5137451" y="4578074"/>
              <a:ext cx="248473" cy="132966"/>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906A3F-88A5-3B48-94FC-754C30525515}"/>
                </a:ext>
              </a:extLst>
            </p:cNvPr>
            <p:cNvCxnSpPr>
              <a:endCxn id="32" idx="1"/>
            </p:cNvCxnSpPr>
            <p:nvPr/>
          </p:nvCxnSpPr>
          <p:spPr>
            <a:xfrm>
              <a:off x="6804676" y="4578074"/>
              <a:ext cx="249871" cy="132966"/>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921963B-57A0-6C4D-8EE9-63B12C5E44BA}"/>
                </a:ext>
              </a:extLst>
            </p:cNvPr>
            <p:cNvCxnSpPr>
              <a:stCxn id="34" idx="5"/>
              <a:endCxn id="32" idx="0"/>
            </p:cNvCxnSpPr>
            <p:nvPr/>
          </p:nvCxnSpPr>
          <p:spPr>
            <a:xfrm>
              <a:off x="6650399" y="3012654"/>
              <a:ext cx="957642" cy="1469121"/>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B210F04-2F4E-884F-9913-9F602637EEFC}"/>
                </a:ext>
              </a:extLst>
            </p:cNvPr>
            <p:cNvCxnSpPr>
              <a:stCxn id="34" idx="3"/>
              <a:endCxn id="31" idx="0"/>
            </p:cNvCxnSpPr>
            <p:nvPr/>
          </p:nvCxnSpPr>
          <p:spPr>
            <a:xfrm flipH="1">
              <a:off x="4583957" y="3012654"/>
              <a:ext cx="959454" cy="1469121"/>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00A266A-4FCE-6B48-AF15-CF22E6EA7895}"/>
                </a:ext>
              </a:extLst>
            </p:cNvPr>
            <p:cNvCxnSpPr>
              <a:stCxn id="32" idx="2"/>
              <a:endCxn id="31" idx="6"/>
            </p:cNvCxnSpPr>
            <p:nvPr/>
          </p:nvCxnSpPr>
          <p:spPr>
            <a:xfrm flipH="1">
              <a:off x="5366716" y="5264534"/>
              <a:ext cx="1458565"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702F978-132E-674F-9044-721AF19AC534}"/>
                </a:ext>
              </a:extLst>
            </p:cNvPr>
            <p:cNvSpPr txBox="1"/>
            <p:nvPr/>
          </p:nvSpPr>
          <p:spPr>
            <a:xfrm>
              <a:off x="5455413" y="2296245"/>
              <a:ext cx="1279773" cy="338554"/>
            </a:xfrm>
            <a:prstGeom prst="rect">
              <a:avLst/>
            </a:prstGeom>
            <a:noFill/>
          </p:spPr>
          <p:txBody>
            <a:bodyPr wrap="none" rtlCol="0">
              <a:spAutoFit/>
            </a:bodyPr>
            <a:lstStyle/>
            <a:p>
              <a:pPr algn="ctr"/>
              <a:r>
                <a:rPr lang="en-US" sz="1600" dirty="0">
                  <a:solidFill>
                    <a:srgbClr val="A31F34"/>
                  </a:solidFill>
                </a:rPr>
                <a:t>Achievement</a:t>
              </a:r>
            </a:p>
          </p:txBody>
        </p:sp>
        <p:sp>
          <p:nvSpPr>
            <p:cNvPr id="35" name="TextBox 34">
              <a:extLst>
                <a:ext uri="{FF2B5EF4-FFF2-40B4-BE49-F238E27FC236}">
                  <a16:creationId xmlns:a16="http://schemas.microsoft.com/office/drawing/2014/main" id="{29BD5EAD-D5D5-8848-B511-4453EB2F503E}"/>
                </a:ext>
              </a:extLst>
            </p:cNvPr>
            <p:cNvSpPr txBox="1"/>
            <p:nvPr/>
          </p:nvSpPr>
          <p:spPr>
            <a:xfrm>
              <a:off x="5427863" y="4024360"/>
              <a:ext cx="1287168" cy="342509"/>
            </a:xfrm>
            <a:prstGeom prst="rect">
              <a:avLst/>
            </a:prstGeom>
            <a:noFill/>
          </p:spPr>
          <p:txBody>
            <a:bodyPr wrap="none" rtlCol="0">
              <a:spAutoFit/>
            </a:bodyPr>
            <a:lstStyle/>
            <a:p>
              <a:pPr algn="ctr"/>
              <a:r>
                <a:rPr lang="en-US" sz="1600" dirty="0">
                  <a:solidFill>
                    <a:srgbClr val="A31F34"/>
                  </a:solidFill>
                </a:rPr>
                <a:t>Composition</a:t>
              </a:r>
            </a:p>
          </p:txBody>
        </p:sp>
        <p:sp>
          <p:nvSpPr>
            <p:cNvPr id="36" name="Rectangle 35">
              <a:extLst>
                <a:ext uri="{FF2B5EF4-FFF2-40B4-BE49-F238E27FC236}">
                  <a16:creationId xmlns:a16="http://schemas.microsoft.com/office/drawing/2014/main" id="{35F14AFD-74CE-0845-B9BD-EE164F634E1B}"/>
                </a:ext>
              </a:extLst>
            </p:cNvPr>
            <p:cNvSpPr/>
            <p:nvPr/>
          </p:nvSpPr>
          <p:spPr>
            <a:xfrm>
              <a:off x="4106595" y="5093280"/>
              <a:ext cx="954724" cy="342509"/>
            </a:xfrm>
            <a:prstGeom prst="rect">
              <a:avLst/>
            </a:prstGeom>
          </p:spPr>
          <p:txBody>
            <a:bodyPr wrap="none">
              <a:spAutoFit/>
            </a:bodyPr>
            <a:lstStyle/>
            <a:p>
              <a:pPr algn="ctr"/>
              <a:r>
                <a:rPr lang="en-US" sz="1600" dirty="0">
                  <a:solidFill>
                    <a:srgbClr val="A31F34"/>
                  </a:solidFill>
                </a:rPr>
                <a:t>Inclusion</a:t>
              </a:r>
            </a:p>
          </p:txBody>
        </p:sp>
        <p:sp>
          <p:nvSpPr>
            <p:cNvPr id="37" name="Rectangle 36">
              <a:extLst>
                <a:ext uri="{FF2B5EF4-FFF2-40B4-BE49-F238E27FC236}">
                  <a16:creationId xmlns:a16="http://schemas.microsoft.com/office/drawing/2014/main" id="{24E8E587-6810-9D4B-9249-2428232AB8C2}"/>
                </a:ext>
              </a:extLst>
            </p:cNvPr>
            <p:cNvSpPr/>
            <p:nvPr/>
          </p:nvSpPr>
          <p:spPr>
            <a:xfrm>
              <a:off x="6997553" y="5093280"/>
              <a:ext cx="1220975" cy="338554"/>
            </a:xfrm>
            <a:prstGeom prst="rect">
              <a:avLst/>
            </a:prstGeom>
          </p:spPr>
          <p:txBody>
            <a:bodyPr wrap="none">
              <a:spAutoFit/>
            </a:bodyPr>
            <a:lstStyle/>
            <a:p>
              <a:pPr algn="ctr"/>
              <a:r>
                <a:rPr lang="en-US" sz="1600" dirty="0">
                  <a:solidFill>
                    <a:srgbClr val="A31F34"/>
                  </a:solidFill>
                </a:rPr>
                <a:t>Engagement</a:t>
              </a:r>
            </a:p>
          </p:txBody>
        </p:sp>
      </p:grpSp>
      <p:sp>
        <p:nvSpPr>
          <p:cNvPr id="19" name="TextBox 18">
            <a:extLst>
              <a:ext uri="{FF2B5EF4-FFF2-40B4-BE49-F238E27FC236}">
                <a16:creationId xmlns:a16="http://schemas.microsoft.com/office/drawing/2014/main" id="{BB9961DA-3705-0944-A744-577C42E817CB}"/>
              </a:ext>
            </a:extLst>
          </p:cNvPr>
          <p:cNvSpPr txBox="1"/>
          <p:nvPr/>
        </p:nvSpPr>
        <p:spPr>
          <a:xfrm>
            <a:off x="10667998" y="302899"/>
            <a:ext cx="1133644" cy="523220"/>
          </a:xfrm>
          <a:prstGeom prst="rect">
            <a:avLst/>
          </a:prstGeom>
          <a:noFill/>
        </p:spPr>
        <p:txBody>
          <a:bodyPr wrap="none" rtlCol="0">
            <a:spAutoFit/>
          </a:bodyPr>
          <a:lstStyle/>
          <a:p>
            <a:r>
              <a:rPr lang="en-US" sz="2800" dirty="0">
                <a:solidFill>
                  <a:schemeClr val="bg1">
                    <a:lumMod val="50000"/>
                  </a:schemeClr>
                </a:solidFill>
                <a:latin typeface="Calibri Light" panose="020F0302020204030204" pitchFamily="34" charset="0"/>
                <a:cs typeface="Calibri Light" panose="020F0302020204030204" pitchFamily="34" charset="0"/>
              </a:rPr>
              <a:t>DRAFT</a:t>
            </a:r>
          </a:p>
        </p:txBody>
      </p:sp>
      <p:sp>
        <p:nvSpPr>
          <p:cNvPr id="43" name="Content Placeholder 2">
            <a:extLst>
              <a:ext uri="{FF2B5EF4-FFF2-40B4-BE49-F238E27FC236}">
                <a16:creationId xmlns:a16="http://schemas.microsoft.com/office/drawing/2014/main" id="{8ECAEA78-A514-2141-9441-BBC8FA4A3391}"/>
              </a:ext>
            </a:extLst>
          </p:cNvPr>
          <p:cNvSpPr>
            <a:spLocks noGrp="1"/>
          </p:cNvSpPr>
          <p:nvPr>
            <p:ph idx="1"/>
          </p:nvPr>
        </p:nvSpPr>
        <p:spPr>
          <a:xfrm>
            <a:off x="5361331" y="1576728"/>
            <a:ext cx="5998542" cy="4108456"/>
          </a:xfrm>
        </p:spPr>
        <p:txBody>
          <a:bodyPr>
            <a:noAutofit/>
          </a:bodyPr>
          <a:lstStyle/>
          <a:p>
            <a:pPr marL="12700" lvl="1" indent="0">
              <a:buNone/>
            </a:pPr>
            <a:r>
              <a:rPr lang="en-US" sz="1600" dirty="0">
                <a:solidFill>
                  <a:srgbClr val="A31F34"/>
                </a:solidFill>
              </a:rPr>
              <a:t>Composition</a:t>
            </a:r>
            <a:r>
              <a:rPr lang="en-US" sz="1600" dirty="0"/>
              <a:t> – Improve the relative racial/ethnic and gender representation of our students, staff, postdocs, and faculty.  And, create formal mechanisms for expanding the collection of identity data beyond race/ethnicity and gender.</a:t>
            </a:r>
          </a:p>
          <a:p>
            <a:pPr marL="12700" lvl="1" indent="0">
              <a:buNone/>
            </a:pPr>
            <a:endParaRPr lang="en-US" sz="1600" dirty="0"/>
          </a:p>
          <a:p>
            <a:pPr marL="12700" lvl="1" indent="0">
              <a:buNone/>
            </a:pPr>
            <a:r>
              <a:rPr lang="en-US" sz="1600" dirty="0">
                <a:solidFill>
                  <a:srgbClr val="A31F34"/>
                </a:solidFill>
              </a:rPr>
              <a:t>Achievement</a:t>
            </a:r>
            <a:r>
              <a:rPr lang="en-US" sz="1600" dirty="0"/>
              <a:t> – Ensure that there is equity for all students, staff, postdocs, and faculty across key measures of success.</a:t>
            </a:r>
          </a:p>
          <a:p>
            <a:pPr marL="12700" lvl="1" indent="0">
              <a:buNone/>
            </a:pPr>
            <a:endParaRPr lang="en-US" sz="1600" dirty="0"/>
          </a:p>
          <a:p>
            <a:pPr marL="12700" lvl="1" indent="0">
              <a:buNone/>
            </a:pPr>
            <a:r>
              <a:rPr lang="en-US" sz="1600" dirty="0">
                <a:solidFill>
                  <a:srgbClr val="A31F34"/>
                </a:solidFill>
              </a:rPr>
              <a:t>Engagement</a:t>
            </a:r>
            <a:r>
              <a:rPr lang="en-US" sz="1600" dirty="0"/>
              <a:t> – Promote a learning environment where the understanding and practice of empathy, critical analysis, civil discourse, and inclusion are central to how we create, grow and succeed both as individuals and as an institution.</a:t>
            </a:r>
          </a:p>
          <a:p>
            <a:pPr marL="12700" lvl="1" indent="0">
              <a:buNone/>
            </a:pPr>
            <a:endParaRPr lang="en-US" sz="1600" dirty="0"/>
          </a:p>
          <a:p>
            <a:pPr marL="12700" lvl="1" indent="0">
              <a:buNone/>
            </a:pPr>
            <a:r>
              <a:rPr lang="en-US" sz="1600" dirty="0">
                <a:solidFill>
                  <a:srgbClr val="A31F34"/>
                </a:solidFill>
              </a:rPr>
              <a:t>Inclusion</a:t>
            </a:r>
            <a:r>
              <a:rPr lang="en-US" sz="1600" dirty="0"/>
              <a:t> – Create, promote, support and assess a campus climate, culture, or ethos that embodies our Institute values – one where every member of our community feels that they are valued and affirmed.</a:t>
            </a:r>
          </a:p>
          <a:p>
            <a:pPr marL="12700" lvl="1" indent="0">
              <a:buNone/>
            </a:pPr>
            <a:endParaRPr lang="en-US" sz="1600" dirty="0"/>
          </a:p>
        </p:txBody>
      </p:sp>
    </p:spTree>
    <p:extLst>
      <p:ext uri="{BB962C8B-B14F-4D97-AF65-F5344CB8AC3E}">
        <p14:creationId xmlns:p14="http://schemas.microsoft.com/office/powerpoint/2010/main" val="317363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257AF88-E5C8-0543-AF92-1C9C7CFC47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FC3534-1B0E-E448-8AB1-39905BFAA921}" type="slidenum">
              <a:rPr lang="en-US" sz="1200" smtClean="0">
                <a:solidFill>
                  <a:schemeClr val="bg1">
                    <a:lumMod val="50000"/>
                  </a:schemeClr>
                </a:solidFill>
              </a:rPr>
              <a:pPr algn="r"/>
              <a:t>3</a:t>
            </a:fld>
            <a:endParaRPr lang="en-US" sz="1200" dirty="0">
              <a:solidFill>
                <a:schemeClr val="bg1">
                  <a:lumMod val="50000"/>
                </a:schemeClr>
              </a:solidFill>
            </a:endParaRPr>
          </a:p>
        </p:txBody>
      </p:sp>
      <p:sp>
        <p:nvSpPr>
          <p:cNvPr id="29" name="Title 1">
            <a:extLst>
              <a:ext uri="{FF2B5EF4-FFF2-40B4-BE49-F238E27FC236}">
                <a16:creationId xmlns:a16="http://schemas.microsoft.com/office/drawing/2014/main" id="{331C6032-3969-BC4D-9C21-37535C999AA5}"/>
              </a:ext>
            </a:extLst>
          </p:cNvPr>
          <p:cNvSpPr>
            <a:spLocks noGrp="1"/>
          </p:cNvSpPr>
          <p:nvPr>
            <p:ph type="title"/>
          </p:nvPr>
        </p:nvSpPr>
        <p:spPr>
          <a:xfrm>
            <a:off x="838200" y="365125"/>
            <a:ext cx="10515600" cy="1325563"/>
          </a:xfrm>
        </p:spPr>
        <p:txBody>
          <a:bodyPr>
            <a:normAutofit/>
          </a:bodyPr>
          <a:lstStyle/>
          <a:p>
            <a:r>
              <a:rPr lang="en-US" sz="4000" dirty="0"/>
              <a:t>DEI@</a:t>
            </a:r>
            <a:r>
              <a:rPr lang="en-US" sz="4000" b="1" dirty="0"/>
              <a:t>MIT</a:t>
            </a:r>
            <a:r>
              <a:rPr lang="en-US" sz="4000" dirty="0"/>
              <a:t> – Risks</a:t>
            </a:r>
          </a:p>
        </p:txBody>
      </p:sp>
      <p:sp>
        <p:nvSpPr>
          <p:cNvPr id="5" name="TextBox 4">
            <a:extLst>
              <a:ext uri="{FF2B5EF4-FFF2-40B4-BE49-F238E27FC236}">
                <a16:creationId xmlns:a16="http://schemas.microsoft.com/office/drawing/2014/main" id="{0E20C565-56B1-2B46-AB13-5662D1A341FC}"/>
              </a:ext>
            </a:extLst>
          </p:cNvPr>
          <p:cNvSpPr txBox="1"/>
          <p:nvPr/>
        </p:nvSpPr>
        <p:spPr>
          <a:xfrm>
            <a:off x="10667998" y="302899"/>
            <a:ext cx="1133644" cy="523220"/>
          </a:xfrm>
          <a:prstGeom prst="rect">
            <a:avLst/>
          </a:prstGeom>
          <a:noFill/>
        </p:spPr>
        <p:txBody>
          <a:bodyPr wrap="none" rtlCol="0">
            <a:spAutoFit/>
          </a:bodyPr>
          <a:lstStyle/>
          <a:p>
            <a:r>
              <a:rPr lang="en-US" sz="2800" dirty="0">
                <a:solidFill>
                  <a:schemeClr val="bg1">
                    <a:lumMod val="50000"/>
                  </a:schemeClr>
                </a:solidFill>
                <a:latin typeface="Calibri Light" panose="020F0302020204030204" pitchFamily="34" charset="0"/>
                <a:cs typeface="Calibri Light" panose="020F0302020204030204" pitchFamily="34" charset="0"/>
              </a:rPr>
              <a:t>DRAFT</a:t>
            </a:r>
          </a:p>
        </p:txBody>
      </p:sp>
      <p:sp>
        <p:nvSpPr>
          <p:cNvPr id="11" name="Content Placeholder 2">
            <a:extLst>
              <a:ext uri="{FF2B5EF4-FFF2-40B4-BE49-F238E27FC236}">
                <a16:creationId xmlns:a16="http://schemas.microsoft.com/office/drawing/2014/main" id="{F7228990-06CF-EC41-990D-5686537C8746}"/>
              </a:ext>
            </a:extLst>
          </p:cNvPr>
          <p:cNvSpPr txBox="1">
            <a:spLocks/>
          </p:cNvSpPr>
          <p:nvPr/>
        </p:nvSpPr>
        <p:spPr>
          <a:xfrm>
            <a:off x="456166" y="2117577"/>
            <a:ext cx="3479800"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A31F34"/>
                </a:solidFill>
              </a:rPr>
              <a:t>Decentralization</a:t>
            </a:r>
          </a:p>
        </p:txBody>
      </p:sp>
      <p:sp>
        <p:nvSpPr>
          <p:cNvPr id="12" name="Content Placeholder 2">
            <a:extLst>
              <a:ext uri="{FF2B5EF4-FFF2-40B4-BE49-F238E27FC236}">
                <a16:creationId xmlns:a16="http://schemas.microsoft.com/office/drawing/2014/main" id="{5A5FEB7B-11BF-344A-A5D0-421FB4D6CA94}"/>
              </a:ext>
            </a:extLst>
          </p:cNvPr>
          <p:cNvSpPr txBox="1">
            <a:spLocks/>
          </p:cNvSpPr>
          <p:nvPr/>
        </p:nvSpPr>
        <p:spPr>
          <a:xfrm>
            <a:off x="4075998" y="2117577"/>
            <a:ext cx="3479800"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A31F34"/>
                </a:solidFill>
              </a:rPr>
              <a:t>Prioritization</a:t>
            </a:r>
          </a:p>
        </p:txBody>
      </p:sp>
      <p:sp>
        <p:nvSpPr>
          <p:cNvPr id="13" name="Content Placeholder 2">
            <a:extLst>
              <a:ext uri="{FF2B5EF4-FFF2-40B4-BE49-F238E27FC236}">
                <a16:creationId xmlns:a16="http://schemas.microsoft.com/office/drawing/2014/main" id="{C8D56531-6AF3-E641-84E5-B474BCF3571D}"/>
              </a:ext>
            </a:extLst>
          </p:cNvPr>
          <p:cNvSpPr txBox="1">
            <a:spLocks/>
          </p:cNvSpPr>
          <p:nvPr/>
        </p:nvSpPr>
        <p:spPr>
          <a:xfrm>
            <a:off x="7695830" y="2117577"/>
            <a:ext cx="3479800"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Managing </a:t>
            </a:r>
            <a:r>
              <a:rPr lang="en-US" sz="2000" b="1" dirty="0">
                <a:solidFill>
                  <a:srgbClr val="A31F34"/>
                </a:solidFill>
              </a:rPr>
              <a:t>expectations</a:t>
            </a:r>
          </a:p>
        </p:txBody>
      </p:sp>
      <p:sp>
        <p:nvSpPr>
          <p:cNvPr id="19" name="Content Placeholder 2">
            <a:extLst>
              <a:ext uri="{FF2B5EF4-FFF2-40B4-BE49-F238E27FC236}">
                <a16:creationId xmlns:a16="http://schemas.microsoft.com/office/drawing/2014/main" id="{57C3CC4E-9C70-3148-A1A5-D4628D4F2892}"/>
              </a:ext>
            </a:extLst>
          </p:cNvPr>
          <p:cNvSpPr txBox="1">
            <a:spLocks/>
          </p:cNvSpPr>
          <p:nvPr/>
        </p:nvSpPr>
        <p:spPr>
          <a:xfrm>
            <a:off x="884738" y="4389235"/>
            <a:ext cx="2978257"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2000" b="1" dirty="0">
                <a:solidFill>
                  <a:srgbClr val="A31F34"/>
                </a:solidFill>
              </a:rPr>
              <a:t>Access</a:t>
            </a:r>
            <a:r>
              <a:rPr lang="en-US" sz="2000" dirty="0"/>
              <a:t> to and </a:t>
            </a:r>
            <a:r>
              <a:rPr lang="en-US" sz="2000" b="1" dirty="0">
                <a:solidFill>
                  <a:srgbClr val="A31F34"/>
                </a:solidFill>
              </a:rPr>
              <a:t>bandwidth</a:t>
            </a:r>
            <a:r>
              <a:rPr lang="en-US" sz="2000" dirty="0"/>
              <a:t> of stakeholders</a:t>
            </a:r>
          </a:p>
        </p:txBody>
      </p:sp>
      <p:sp>
        <p:nvSpPr>
          <p:cNvPr id="20" name="Content Placeholder 2">
            <a:extLst>
              <a:ext uri="{FF2B5EF4-FFF2-40B4-BE49-F238E27FC236}">
                <a16:creationId xmlns:a16="http://schemas.microsoft.com/office/drawing/2014/main" id="{1D0DB1B5-6A5B-564D-92A2-D0E9B099EBE7}"/>
              </a:ext>
            </a:extLst>
          </p:cNvPr>
          <p:cNvSpPr txBox="1">
            <a:spLocks/>
          </p:cNvSpPr>
          <p:nvPr/>
        </p:nvSpPr>
        <p:spPr>
          <a:xfrm>
            <a:off x="4128412" y="4389235"/>
            <a:ext cx="3479800"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Stakeholder </a:t>
            </a:r>
            <a:r>
              <a:rPr lang="en-US" sz="2000" b="1" dirty="0">
                <a:solidFill>
                  <a:srgbClr val="A31F34"/>
                </a:solidFill>
              </a:rPr>
              <a:t>buy-in</a:t>
            </a:r>
          </a:p>
        </p:txBody>
      </p:sp>
      <p:sp>
        <p:nvSpPr>
          <p:cNvPr id="21" name="Content Placeholder 2">
            <a:extLst>
              <a:ext uri="{FF2B5EF4-FFF2-40B4-BE49-F238E27FC236}">
                <a16:creationId xmlns:a16="http://schemas.microsoft.com/office/drawing/2014/main" id="{B27A5232-2FE0-204B-90F7-D3F294EA256A}"/>
              </a:ext>
            </a:extLst>
          </p:cNvPr>
          <p:cNvSpPr txBox="1">
            <a:spLocks/>
          </p:cNvSpPr>
          <p:nvPr/>
        </p:nvSpPr>
        <p:spPr>
          <a:xfrm>
            <a:off x="7873630" y="4385575"/>
            <a:ext cx="3479800" cy="6375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2000" dirty="0"/>
              <a:t>The “</a:t>
            </a:r>
            <a:r>
              <a:rPr lang="en-US" sz="2000" b="1" dirty="0">
                <a:solidFill>
                  <a:srgbClr val="A31F34"/>
                </a:solidFill>
              </a:rPr>
              <a:t>new normal</a:t>
            </a:r>
            <a:r>
              <a:rPr lang="en-US" sz="2000" dirty="0"/>
              <a:t>”</a:t>
            </a:r>
          </a:p>
        </p:txBody>
      </p:sp>
    </p:spTree>
    <p:extLst>
      <p:ext uri="{BB962C8B-B14F-4D97-AF65-F5344CB8AC3E}">
        <p14:creationId xmlns:p14="http://schemas.microsoft.com/office/powerpoint/2010/main" val="97159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257AF88-E5C8-0543-AF92-1C9C7CFC47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FC3534-1B0E-E448-8AB1-39905BFAA921}" type="slidenum">
              <a:rPr lang="en-US" sz="1200" smtClean="0">
                <a:solidFill>
                  <a:schemeClr val="bg1">
                    <a:lumMod val="50000"/>
                  </a:schemeClr>
                </a:solidFill>
              </a:rPr>
              <a:pPr algn="r"/>
              <a:t>4</a:t>
            </a:fld>
            <a:endParaRPr lang="en-US" sz="1200" dirty="0">
              <a:solidFill>
                <a:schemeClr val="bg1">
                  <a:lumMod val="50000"/>
                </a:schemeClr>
              </a:solidFill>
            </a:endParaRPr>
          </a:p>
        </p:txBody>
      </p:sp>
      <p:sp>
        <p:nvSpPr>
          <p:cNvPr id="29" name="Title 1">
            <a:extLst>
              <a:ext uri="{FF2B5EF4-FFF2-40B4-BE49-F238E27FC236}">
                <a16:creationId xmlns:a16="http://schemas.microsoft.com/office/drawing/2014/main" id="{331C6032-3969-BC4D-9C21-37535C999AA5}"/>
              </a:ext>
            </a:extLst>
          </p:cNvPr>
          <p:cNvSpPr>
            <a:spLocks noGrp="1"/>
          </p:cNvSpPr>
          <p:nvPr>
            <p:ph type="title"/>
          </p:nvPr>
        </p:nvSpPr>
        <p:spPr>
          <a:xfrm>
            <a:off x="838200" y="365125"/>
            <a:ext cx="10515600" cy="1325563"/>
          </a:xfrm>
        </p:spPr>
        <p:txBody>
          <a:bodyPr>
            <a:normAutofit/>
          </a:bodyPr>
          <a:lstStyle/>
          <a:p>
            <a:r>
              <a:rPr lang="en-US" sz="4000" dirty="0"/>
              <a:t>Recommended Activities</a:t>
            </a:r>
          </a:p>
        </p:txBody>
      </p:sp>
      <p:sp>
        <p:nvSpPr>
          <p:cNvPr id="38" name="Content Placeholder 2">
            <a:extLst>
              <a:ext uri="{FF2B5EF4-FFF2-40B4-BE49-F238E27FC236}">
                <a16:creationId xmlns:a16="http://schemas.microsoft.com/office/drawing/2014/main" id="{563E0377-581C-DB45-A300-921A309DE0A8}"/>
              </a:ext>
            </a:extLst>
          </p:cNvPr>
          <p:cNvSpPr>
            <a:spLocks noGrp="1"/>
          </p:cNvSpPr>
          <p:nvPr>
            <p:ph idx="1"/>
          </p:nvPr>
        </p:nvSpPr>
        <p:spPr>
          <a:xfrm>
            <a:off x="6204559" y="1656295"/>
            <a:ext cx="5149241" cy="3982508"/>
          </a:xfrm>
        </p:spPr>
        <p:txBody>
          <a:bodyPr>
            <a:normAutofit/>
          </a:bodyPr>
          <a:lstStyle/>
          <a:p>
            <a:pPr>
              <a:spcBef>
                <a:spcPts val="0"/>
              </a:spcBef>
              <a:spcAft>
                <a:spcPts val="1800"/>
              </a:spcAft>
            </a:pPr>
            <a:r>
              <a:rPr lang="en-US" sz="2000" dirty="0"/>
              <a:t>We would welcome the opportunity to meet with your communities to discuss the strategic plan and its process.</a:t>
            </a:r>
          </a:p>
          <a:p>
            <a:pPr>
              <a:spcBef>
                <a:spcPts val="0"/>
              </a:spcBef>
              <a:spcAft>
                <a:spcPts val="1800"/>
              </a:spcAft>
            </a:pPr>
            <a:r>
              <a:rPr lang="en-US" sz="2000" dirty="0"/>
              <a:t>What are </a:t>
            </a:r>
            <a:r>
              <a:rPr lang="en-US" sz="2000" b="1" dirty="0"/>
              <a:t>your</a:t>
            </a:r>
            <a:r>
              <a:rPr lang="en-US" sz="2000" dirty="0"/>
              <a:t> </a:t>
            </a:r>
            <a:r>
              <a:rPr lang="en-US" sz="2000" b="1" dirty="0">
                <a:solidFill>
                  <a:srgbClr val="A31F34"/>
                </a:solidFill>
              </a:rPr>
              <a:t>goals</a:t>
            </a:r>
            <a:r>
              <a:rPr lang="en-US" sz="2000" dirty="0"/>
              <a:t>?  What would your expectations be for School/College-level and/or Department-level DEI leadership?</a:t>
            </a:r>
          </a:p>
          <a:p>
            <a:pPr>
              <a:spcBef>
                <a:spcPts val="0"/>
              </a:spcBef>
              <a:spcAft>
                <a:spcPts val="1800"/>
              </a:spcAft>
            </a:pPr>
            <a:r>
              <a:rPr lang="en-US" sz="2000" dirty="0"/>
              <a:t>How do you envision </a:t>
            </a:r>
            <a:r>
              <a:rPr lang="en-US" sz="2000" b="1" dirty="0"/>
              <a:t>change</a:t>
            </a:r>
            <a:r>
              <a:rPr lang="en-US" sz="2000" dirty="0"/>
              <a:t> happening in your community?</a:t>
            </a:r>
          </a:p>
        </p:txBody>
      </p:sp>
      <p:sp>
        <p:nvSpPr>
          <p:cNvPr id="7" name="TextBox 6">
            <a:extLst>
              <a:ext uri="{FF2B5EF4-FFF2-40B4-BE49-F238E27FC236}">
                <a16:creationId xmlns:a16="http://schemas.microsoft.com/office/drawing/2014/main" id="{D585E8AE-4276-9945-9594-08B5BAB65B9E}"/>
              </a:ext>
            </a:extLst>
          </p:cNvPr>
          <p:cNvSpPr txBox="1"/>
          <p:nvPr/>
        </p:nvSpPr>
        <p:spPr>
          <a:xfrm>
            <a:off x="10667998" y="302899"/>
            <a:ext cx="1133644" cy="523220"/>
          </a:xfrm>
          <a:prstGeom prst="rect">
            <a:avLst/>
          </a:prstGeom>
          <a:noFill/>
        </p:spPr>
        <p:txBody>
          <a:bodyPr wrap="none" rtlCol="0">
            <a:spAutoFit/>
          </a:bodyPr>
          <a:lstStyle/>
          <a:p>
            <a:r>
              <a:rPr lang="en-US" sz="2800" dirty="0">
                <a:solidFill>
                  <a:schemeClr val="bg1">
                    <a:lumMod val="50000"/>
                  </a:schemeClr>
                </a:solidFill>
                <a:latin typeface="Calibri Light" panose="020F0302020204030204" pitchFamily="34" charset="0"/>
                <a:cs typeface="Calibri Light" panose="020F0302020204030204" pitchFamily="34" charset="0"/>
              </a:rPr>
              <a:t>DRAFT</a:t>
            </a:r>
          </a:p>
        </p:txBody>
      </p:sp>
      <p:pic>
        <p:nvPicPr>
          <p:cNvPr id="9" name="Picture 8">
            <a:extLst>
              <a:ext uri="{FF2B5EF4-FFF2-40B4-BE49-F238E27FC236}">
                <a16:creationId xmlns:a16="http://schemas.microsoft.com/office/drawing/2014/main" id="{50182D01-E970-D946-8986-909E9F17F5EB}"/>
              </a:ext>
            </a:extLst>
          </p:cNvPr>
          <p:cNvPicPr>
            <a:picLocks noChangeAspect="1"/>
          </p:cNvPicPr>
          <p:nvPr/>
        </p:nvPicPr>
        <p:blipFill>
          <a:blip r:embed="rId3"/>
          <a:stretch>
            <a:fillRect/>
          </a:stretch>
        </p:blipFill>
        <p:spPr>
          <a:xfrm>
            <a:off x="832127" y="1690688"/>
            <a:ext cx="4937760" cy="3291840"/>
          </a:xfrm>
          <a:prstGeom prst="rect">
            <a:avLst/>
          </a:prstGeom>
          <a:effectLst>
            <a:outerShdw blurRad="50800" dist="38100" dir="2700000" algn="tl" rotWithShape="0">
              <a:prstClr val="black">
                <a:alpha val="40000"/>
              </a:prstClr>
            </a:outerShdw>
            <a:softEdge rad="63500"/>
          </a:effectLst>
        </p:spPr>
      </p:pic>
    </p:spTree>
    <p:extLst>
      <p:ext uri="{BB962C8B-B14F-4D97-AF65-F5344CB8AC3E}">
        <p14:creationId xmlns:p14="http://schemas.microsoft.com/office/powerpoint/2010/main" val="49607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6EC5-A6FF-42B5-9394-FDF00540E40F}"/>
              </a:ext>
            </a:extLst>
          </p:cNvPr>
          <p:cNvSpPr>
            <a:spLocks noGrp="1"/>
          </p:cNvSpPr>
          <p:nvPr>
            <p:ph type="title"/>
          </p:nvPr>
        </p:nvSpPr>
        <p:spPr/>
        <p:txBody>
          <a:bodyPr/>
          <a:lstStyle/>
          <a:p>
            <a:r>
              <a:rPr lang="en-US" dirty="0"/>
              <a:t>Feedback and Suggestions</a:t>
            </a:r>
          </a:p>
        </p:txBody>
      </p:sp>
      <p:sp>
        <p:nvSpPr>
          <p:cNvPr id="3" name="TextBox 2">
            <a:extLst>
              <a:ext uri="{FF2B5EF4-FFF2-40B4-BE49-F238E27FC236}">
                <a16:creationId xmlns:a16="http://schemas.microsoft.com/office/drawing/2014/main" id="{6007A99E-0118-F743-88BA-699DD8DAA124}"/>
              </a:ext>
            </a:extLst>
          </p:cNvPr>
          <p:cNvSpPr txBox="1"/>
          <p:nvPr/>
        </p:nvSpPr>
        <p:spPr>
          <a:xfrm>
            <a:off x="2036627" y="2493816"/>
            <a:ext cx="2624629" cy="1200329"/>
          </a:xfrm>
          <a:prstGeom prst="rect">
            <a:avLst/>
          </a:prstGeom>
          <a:noFill/>
        </p:spPr>
        <p:txBody>
          <a:bodyPr wrap="none" rtlCol="0">
            <a:spAutoFit/>
          </a:bodyPr>
          <a:lstStyle/>
          <a:p>
            <a:r>
              <a:rPr lang="en-US" sz="2400" dirty="0">
                <a:latin typeface="Calibri Light" panose="020F0302020204030204" pitchFamily="34" charset="0"/>
                <a:cs typeface="Calibri Light" panose="020F0302020204030204" pitchFamily="34" charset="0"/>
              </a:rPr>
              <a:t>Tim Jamison</a:t>
            </a:r>
          </a:p>
          <a:p>
            <a:r>
              <a:rPr lang="en-US" sz="2400" dirty="0">
                <a:latin typeface="Calibri Light" panose="020F0302020204030204" pitchFamily="34" charset="0"/>
                <a:cs typeface="Calibri Light" panose="020F0302020204030204" pitchFamily="34" charset="0"/>
              </a:rPr>
              <a:t>Maryanne Kirkbride</a:t>
            </a:r>
          </a:p>
          <a:p>
            <a:r>
              <a:rPr lang="en-US" sz="2400" dirty="0">
                <a:latin typeface="Calibri Light" panose="020F0302020204030204" pitchFamily="34" charset="0"/>
                <a:cs typeface="Calibri Light" panose="020F0302020204030204" pitchFamily="34" charset="0"/>
              </a:rPr>
              <a:t>John Dozier</a:t>
            </a:r>
          </a:p>
        </p:txBody>
      </p:sp>
      <p:sp>
        <p:nvSpPr>
          <p:cNvPr id="4" name="TextBox 3">
            <a:extLst>
              <a:ext uri="{FF2B5EF4-FFF2-40B4-BE49-F238E27FC236}">
                <a16:creationId xmlns:a16="http://schemas.microsoft.com/office/drawing/2014/main" id="{623497DC-43A2-D140-8A94-1CAF7C445B08}"/>
              </a:ext>
            </a:extLst>
          </p:cNvPr>
          <p:cNvSpPr txBox="1"/>
          <p:nvPr/>
        </p:nvSpPr>
        <p:spPr>
          <a:xfrm>
            <a:off x="5417126" y="2863147"/>
            <a:ext cx="2007601" cy="461665"/>
          </a:xfrm>
          <a:prstGeom prst="rect">
            <a:avLst/>
          </a:prstGeom>
          <a:noFill/>
        </p:spPr>
        <p:txBody>
          <a:bodyPr wrap="none" rtlCol="0">
            <a:spAutoFit/>
          </a:bodyPr>
          <a:lstStyle/>
          <a:p>
            <a:r>
              <a:rPr lang="en-US" sz="2400" dirty="0" err="1">
                <a:solidFill>
                  <a:srgbClr val="A31F34"/>
                </a:solidFill>
                <a:latin typeface="Calibri Light" panose="020F0302020204030204" pitchFamily="34" charset="0"/>
                <a:cs typeface="Calibri Light" panose="020F0302020204030204" pitchFamily="34" charset="0"/>
              </a:rPr>
              <a:t>ICEO@mit.edu</a:t>
            </a:r>
            <a:endParaRPr lang="en-US" sz="2400" dirty="0">
              <a:solidFill>
                <a:srgbClr val="A31F34"/>
              </a:solidFill>
              <a:latin typeface="Calibri Light" panose="020F0302020204030204" pitchFamily="34" charset="0"/>
              <a:cs typeface="Calibri Light" panose="020F0302020204030204" pitchFamily="34" charset="0"/>
            </a:endParaRPr>
          </a:p>
        </p:txBody>
      </p:sp>
      <p:cxnSp>
        <p:nvCxnSpPr>
          <p:cNvPr id="6" name="Straight Connector 5">
            <a:extLst>
              <a:ext uri="{FF2B5EF4-FFF2-40B4-BE49-F238E27FC236}">
                <a16:creationId xmlns:a16="http://schemas.microsoft.com/office/drawing/2014/main" id="{431541B8-B583-BE45-96A5-62F59415D84B}"/>
              </a:ext>
            </a:extLst>
          </p:cNvPr>
          <p:cNvCxnSpPr>
            <a:cxnSpLocks/>
          </p:cNvCxnSpPr>
          <p:nvPr/>
        </p:nvCxnSpPr>
        <p:spPr>
          <a:xfrm>
            <a:off x="4918368" y="2493816"/>
            <a:ext cx="0" cy="12053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96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26301</TotalTime>
  <Words>1035</Words>
  <Application>Microsoft Macintosh PowerPoint</Application>
  <PresentationFormat>Widescreen</PresentationFormat>
  <Paragraphs>92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vt:lpstr>
      <vt:lpstr>Office Theme</vt:lpstr>
      <vt:lpstr>DEI@MIT – Vision</vt:lpstr>
      <vt:lpstr>DEI@MIT – Strategic Priorities</vt:lpstr>
      <vt:lpstr>DEI@MIT – Risks</vt:lpstr>
      <vt:lpstr>Recommended Activities</vt:lpstr>
      <vt:lpstr>Feedback and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DOZIER, JOHN</dc:creator>
  <cp:lastModifiedBy>Timothy F Jamison</cp:lastModifiedBy>
  <cp:revision>175</cp:revision>
  <cp:lastPrinted>2020-07-24T11:48:13Z</cp:lastPrinted>
  <dcterms:created xsi:type="dcterms:W3CDTF">2020-03-21T20:27:01Z</dcterms:created>
  <dcterms:modified xsi:type="dcterms:W3CDTF">2020-08-06T15:20:55Z</dcterms:modified>
</cp:coreProperties>
</file>